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4"/>
  </p:notesMasterIdLst>
  <p:sldIdLst>
    <p:sldId id="259" r:id="rId2"/>
    <p:sldId id="463" r:id="rId3"/>
    <p:sldId id="465" r:id="rId4"/>
    <p:sldId id="466" r:id="rId5"/>
    <p:sldId id="467" r:id="rId6"/>
    <p:sldId id="291" r:id="rId7"/>
    <p:sldId id="412" r:id="rId8"/>
    <p:sldId id="468" r:id="rId9"/>
    <p:sldId id="469" r:id="rId10"/>
    <p:sldId id="290" r:id="rId11"/>
    <p:sldId id="356" r:id="rId12"/>
    <p:sldId id="358" r:id="rId13"/>
    <p:sldId id="357" r:id="rId14"/>
    <p:sldId id="359" r:id="rId15"/>
    <p:sldId id="420" r:id="rId16"/>
    <p:sldId id="416" r:id="rId17"/>
    <p:sldId id="422" r:id="rId18"/>
    <p:sldId id="424" r:id="rId19"/>
    <p:sldId id="464" r:id="rId20"/>
    <p:sldId id="417" r:id="rId21"/>
    <p:sldId id="426" r:id="rId22"/>
    <p:sldId id="309" r:id="rId23"/>
    <p:sldId id="462" r:id="rId24"/>
    <p:sldId id="298" r:id="rId25"/>
    <p:sldId id="333" r:id="rId26"/>
    <p:sldId id="334" r:id="rId27"/>
    <p:sldId id="398" r:id="rId28"/>
    <p:sldId id="286" r:id="rId29"/>
    <p:sldId id="427" r:id="rId30"/>
    <p:sldId id="268" r:id="rId31"/>
    <p:sldId id="336" r:id="rId32"/>
    <p:sldId id="428" r:id="rId33"/>
    <p:sldId id="335" r:id="rId34"/>
    <p:sldId id="441" r:id="rId35"/>
    <p:sldId id="317" r:id="rId36"/>
    <p:sldId id="332" r:id="rId37"/>
    <p:sldId id="299" r:id="rId38"/>
    <p:sldId id="449" r:id="rId39"/>
    <p:sldId id="442" r:id="rId40"/>
    <p:sldId id="285" r:id="rId41"/>
    <p:sldId id="272" r:id="rId42"/>
    <p:sldId id="277" r:id="rId43"/>
    <p:sldId id="414" r:id="rId44"/>
    <p:sldId id="415" r:id="rId45"/>
    <p:sldId id="283" r:id="rId46"/>
    <p:sldId id="274" r:id="rId47"/>
    <p:sldId id="278" r:id="rId48"/>
    <p:sldId id="292" r:id="rId49"/>
    <p:sldId id="295" r:id="rId50"/>
    <p:sldId id="396" r:id="rId51"/>
    <p:sldId id="421" r:id="rId52"/>
    <p:sldId id="423" r:id="rId53"/>
  </p:sldIdLst>
  <p:sldSz cx="12192000" cy="6858000"/>
  <p:notesSz cx="6858000" cy="9144000"/>
  <p:defaultTex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0CAF96C-3A3A-4667-836E-5D2043E55A0D}" v="89" dt="2020-02-17T16:29:36.671"/>
    <p1510:client id="{328F8323-A8B4-4BB5-8B29-141FF986EA24}" v="11" dt="2020-04-06T19:56:50.842"/>
    <p1510:client id="{58D05219-7C7B-4B91-A7AF-DC0AF21441D4}" v="8" dt="2020-03-15T18:19:04.037"/>
    <p1510:client id="{62FC7D01-7DC2-4ECC-8EE4-941CF425DBEE}" v="272" dt="2020-04-04T01:47:57.654"/>
    <p1510:client id="{7B93843C-DFF4-4B6D-9934-AB8C4C568E2D}" v="86" dt="2020-03-14T00:29:41.866"/>
    <p1510:client id="{B7CA8C48-7DAD-40D1-BA98-01463637147D}" v="67" dt="2020-03-14T21:04:21.668"/>
    <p1510:client id="{BAE3137E-5ED2-488F-90AA-67C3B75162E2}" v="4" dt="2020-04-06T18:41:56.77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050" autoAdjust="0"/>
    <p:restoredTop sz="79713" autoAdjust="0"/>
  </p:normalViewPr>
  <p:slideViewPr>
    <p:cSldViewPr snapToGrid="0">
      <p:cViewPr varScale="1">
        <p:scale>
          <a:sx n="59" d="100"/>
          <a:sy n="59" d="100"/>
        </p:scale>
        <p:origin x="1446"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117" Type="http://schemas.microsoft.com/office/2015/10/relationships/revisionInfo" Target="revisionInfo.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116" Type="http://schemas.microsoft.com/office/2016/11/relationships/changesInfo" Target="changesInfos/changesInfo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elipe Augusto Pereira de Figueiredo" userId="e1771b70d906f94b" providerId="Windows Live" clId="Web-{B7CA8C48-7DAD-40D1-BA98-01463637147D}"/>
    <pc:docChg chg="modSld">
      <pc:chgData name="Felipe Augusto Pereira de Figueiredo" userId="e1771b70d906f94b" providerId="Windows Live" clId="Web-{B7CA8C48-7DAD-40D1-BA98-01463637147D}" dt="2020-03-14T21:04:21.668" v="66" actId="20577"/>
      <pc:docMkLst>
        <pc:docMk/>
      </pc:docMkLst>
      <pc:sldChg chg="modSp">
        <pc:chgData name="Felipe Augusto Pereira de Figueiredo" userId="e1771b70d906f94b" providerId="Windows Live" clId="Web-{B7CA8C48-7DAD-40D1-BA98-01463637147D}" dt="2020-03-14T21:04:21.668" v="65" actId="20577"/>
        <pc:sldMkLst>
          <pc:docMk/>
          <pc:sldMk cId="63867976" sldId="310"/>
        </pc:sldMkLst>
        <pc:spChg chg="mod">
          <ac:chgData name="Felipe Augusto Pereira de Figueiredo" userId="e1771b70d906f94b" providerId="Windows Live" clId="Web-{B7CA8C48-7DAD-40D1-BA98-01463637147D}" dt="2020-03-14T21:04:21.668" v="65" actId="20577"/>
          <ac:spMkLst>
            <pc:docMk/>
            <pc:sldMk cId="63867976" sldId="310"/>
            <ac:spMk id="3" creationId="{00000000-0000-0000-0000-000000000000}"/>
          </ac:spMkLst>
        </pc:spChg>
      </pc:sldChg>
    </pc:docChg>
  </pc:docChgLst>
  <pc:docChgLst>
    <pc:chgData name="Felipe Augusto Pereira de Figueiredo" userId="e1771b70d906f94b" providerId="Windows Live" clId="Web-{BAE3137E-5ED2-488F-90AA-67C3B75162E2}"/>
    <pc:docChg chg="delSld">
      <pc:chgData name="Felipe Augusto Pereira de Figueiredo" userId="e1771b70d906f94b" providerId="Windows Live" clId="Web-{BAE3137E-5ED2-488F-90AA-67C3B75162E2}" dt="2020-04-06T18:41:56.776" v="3"/>
      <pc:docMkLst>
        <pc:docMk/>
      </pc:docMkLst>
      <pc:sldChg chg="del">
        <pc:chgData name="Felipe Augusto Pereira de Figueiredo" userId="e1771b70d906f94b" providerId="Windows Live" clId="Web-{BAE3137E-5ED2-488F-90AA-67C3B75162E2}" dt="2020-04-06T18:41:36.120" v="0"/>
        <pc:sldMkLst>
          <pc:docMk/>
          <pc:sldMk cId="2987778591" sldId="361"/>
        </pc:sldMkLst>
      </pc:sldChg>
      <pc:sldChg chg="del">
        <pc:chgData name="Felipe Augusto Pereira de Figueiredo" userId="e1771b70d906f94b" providerId="Windows Live" clId="Web-{BAE3137E-5ED2-488F-90AA-67C3B75162E2}" dt="2020-04-06T18:41:56.698" v="2"/>
        <pc:sldMkLst>
          <pc:docMk/>
          <pc:sldMk cId="1383714521" sldId="385"/>
        </pc:sldMkLst>
      </pc:sldChg>
      <pc:sldChg chg="del">
        <pc:chgData name="Felipe Augusto Pereira de Figueiredo" userId="e1771b70d906f94b" providerId="Windows Live" clId="Web-{BAE3137E-5ED2-488F-90AA-67C3B75162E2}" dt="2020-04-06T18:41:56.776" v="3"/>
        <pc:sldMkLst>
          <pc:docMk/>
          <pc:sldMk cId="1326828379" sldId="386"/>
        </pc:sldMkLst>
      </pc:sldChg>
      <pc:sldChg chg="del">
        <pc:chgData name="Felipe Augusto Pereira de Figueiredo" userId="e1771b70d906f94b" providerId="Windows Live" clId="Web-{BAE3137E-5ED2-488F-90AA-67C3B75162E2}" dt="2020-04-06T18:41:48.901" v="1"/>
        <pc:sldMkLst>
          <pc:docMk/>
          <pc:sldMk cId="2260281898" sldId="387"/>
        </pc:sldMkLst>
      </pc:sldChg>
    </pc:docChg>
  </pc:docChgLst>
  <pc:docChgLst>
    <pc:chgData name="Felipe Augusto Pereira de Figueiredo" userId="e1771b70d906f94b" providerId="Windows Live" clId="Web-{20CAF96C-3A3A-4667-836E-5D2043E55A0D}"/>
    <pc:docChg chg="addSld modSld">
      <pc:chgData name="Felipe Augusto Pereira de Figueiredo" userId="e1771b70d906f94b" providerId="Windows Live" clId="Web-{20CAF96C-3A3A-4667-836E-5D2043E55A0D}" dt="2020-02-17T16:29:36.671" v="85"/>
      <pc:docMkLst>
        <pc:docMk/>
      </pc:docMkLst>
      <pc:sldChg chg="delSp modSp">
        <pc:chgData name="Felipe Augusto Pereira de Figueiredo" userId="e1771b70d906f94b" providerId="Windows Live" clId="Web-{20CAF96C-3A3A-4667-836E-5D2043E55A0D}" dt="2020-02-17T16:28:56.981" v="84"/>
        <pc:sldMkLst>
          <pc:docMk/>
          <pc:sldMk cId="2105159769" sldId="256"/>
        </pc:sldMkLst>
        <pc:spChg chg="mod">
          <ac:chgData name="Felipe Augusto Pereira de Figueiredo" userId="e1771b70d906f94b" providerId="Windows Live" clId="Web-{20CAF96C-3A3A-4667-836E-5D2043E55A0D}" dt="2020-02-17T16:28:51.715" v="81" actId="20577"/>
          <ac:spMkLst>
            <pc:docMk/>
            <pc:sldMk cId="2105159769" sldId="256"/>
            <ac:spMk id="2" creationId="{00000000-0000-0000-0000-000000000000}"/>
          </ac:spMkLst>
        </pc:spChg>
        <pc:spChg chg="del mod">
          <ac:chgData name="Felipe Augusto Pereira de Figueiredo" userId="e1771b70d906f94b" providerId="Windows Live" clId="Web-{20CAF96C-3A3A-4667-836E-5D2043E55A0D}" dt="2020-02-17T16:28:56.981" v="84"/>
          <ac:spMkLst>
            <pc:docMk/>
            <pc:sldMk cId="2105159769" sldId="256"/>
            <ac:spMk id="3" creationId="{00000000-0000-0000-0000-000000000000}"/>
          </ac:spMkLst>
        </pc:spChg>
      </pc:sldChg>
      <pc:sldChg chg="new">
        <pc:chgData name="Felipe Augusto Pereira de Figueiredo" userId="e1771b70d906f94b" providerId="Windows Live" clId="Web-{20CAF96C-3A3A-4667-836E-5D2043E55A0D}" dt="2020-02-17T16:29:36.671" v="85"/>
        <pc:sldMkLst>
          <pc:docMk/>
          <pc:sldMk cId="2437199265" sldId="257"/>
        </pc:sldMkLst>
      </pc:sldChg>
    </pc:docChg>
  </pc:docChgLst>
  <pc:docChgLst>
    <pc:chgData name="Felipe Augusto Pereira de Figueiredo" userId="e1771b70d906f94b" providerId="Windows Live" clId="Web-{08E38356-0DC9-4DD7-A6CF-E66A8B5B2F0A}"/>
    <pc:docChg chg="modSld">
      <pc:chgData name="Felipe Augusto Pereira de Figueiredo" userId="e1771b70d906f94b" providerId="Windows Live" clId="Web-{08E38356-0DC9-4DD7-A6CF-E66A8B5B2F0A}" dt="2020-03-18T17:39:02.661" v="87"/>
      <pc:docMkLst>
        <pc:docMk/>
      </pc:docMkLst>
      <pc:sldChg chg="modNotes">
        <pc:chgData name="Felipe Augusto Pereira de Figueiredo" userId="e1771b70d906f94b" providerId="Windows Live" clId="Web-{08E38356-0DC9-4DD7-A6CF-E66A8B5B2F0A}" dt="2020-03-18T17:39:02.661" v="87"/>
        <pc:sldMkLst>
          <pc:docMk/>
          <pc:sldMk cId="1706263506" sldId="312"/>
        </pc:sldMkLst>
      </pc:sldChg>
    </pc:docChg>
  </pc:docChgLst>
  <pc:docChgLst>
    <pc:chgData name="Felipe Augusto Pereira de Figueiredo" userId="e1771b70d906f94b" providerId="Windows Live" clId="Web-{7B93843C-DFF4-4B6D-9934-AB8C4C568E2D}"/>
    <pc:docChg chg="modSld">
      <pc:chgData name="Felipe Augusto Pereira de Figueiredo" userId="e1771b70d906f94b" providerId="Windows Live" clId="Web-{7B93843C-DFF4-4B6D-9934-AB8C4C568E2D}" dt="2020-03-14T00:29:41.866" v="84" actId="20577"/>
      <pc:docMkLst>
        <pc:docMk/>
      </pc:docMkLst>
      <pc:sldChg chg="modSp">
        <pc:chgData name="Felipe Augusto Pereira de Figueiredo" userId="e1771b70d906f94b" providerId="Windows Live" clId="Web-{7B93843C-DFF4-4B6D-9934-AB8C4C568E2D}" dt="2020-03-14T00:29:41.866" v="83" actId="20577"/>
        <pc:sldMkLst>
          <pc:docMk/>
          <pc:sldMk cId="63867976" sldId="310"/>
        </pc:sldMkLst>
        <pc:spChg chg="mod">
          <ac:chgData name="Felipe Augusto Pereira de Figueiredo" userId="e1771b70d906f94b" providerId="Windows Live" clId="Web-{7B93843C-DFF4-4B6D-9934-AB8C4C568E2D}" dt="2020-03-14T00:29:41.866" v="83" actId="20577"/>
          <ac:spMkLst>
            <pc:docMk/>
            <pc:sldMk cId="63867976" sldId="310"/>
            <ac:spMk id="2" creationId="{00000000-0000-0000-0000-000000000000}"/>
          </ac:spMkLst>
        </pc:spChg>
        <pc:spChg chg="mod">
          <ac:chgData name="Felipe Augusto Pereira de Figueiredo" userId="e1771b70d906f94b" providerId="Windows Live" clId="Web-{7B93843C-DFF4-4B6D-9934-AB8C4C568E2D}" dt="2020-03-14T00:29:05.036" v="71" actId="20577"/>
          <ac:spMkLst>
            <pc:docMk/>
            <pc:sldMk cId="63867976" sldId="310"/>
            <ac:spMk id="3" creationId="{00000000-0000-0000-0000-000000000000}"/>
          </ac:spMkLst>
        </pc:spChg>
      </pc:sldChg>
    </pc:docChg>
  </pc:docChgLst>
  <pc:docChgLst>
    <pc:chgData name="Felipe Augusto Pereira de Figueiredo" userId="e1771b70d906f94b" providerId="Windows Live" clId="Web-{62FC7D01-7DC2-4ECC-8EE4-941CF425DBEE}"/>
    <pc:docChg chg="addSld delSld modSld">
      <pc:chgData name="Felipe Augusto Pereira de Figueiredo" userId="e1771b70d906f94b" providerId="Windows Live" clId="Web-{62FC7D01-7DC2-4ECC-8EE4-941CF425DBEE}" dt="2020-04-04T01:47:57.654" v="273" actId="1076"/>
      <pc:docMkLst>
        <pc:docMk/>
      </pc:docMkLst>
      <pc:sldChg chg="del">
        <pc:chgData name="Felipe Augusto Pereira de Figueiredo" userId="e1771b70d906f94b" providerId="Windows Live" clId="Web-{62FC7D01-7DC2-4ECC-8EE4-941CF425DBEE}" dt="2020-04-04T01:13:21.236" v="1"/>
        <pc:sldMkLst>
          <pc:docMk/>
          <pc:sldMk cId="883606865" sldId="300"/>
        </pc:sldMkLst>
      </pc:sldChg>
      <pc:sldChg chg="addSp modSp">
        <pc:chgData name="Felipe Augusto Pereira de Figueiredo" userId="e1771b70d906f94b" providerId="Windows Live" clId="Web-{62FC7D01-7DC2-4ECC-8EE4-941CF425DBEE}" dt="2020-04-04T01:47:57.654" v="273" actId="1076"/>
        <pc:sldMkLst>
          <pc:docMk/>
          <pc:sldMk cId="1037579582" sldId="332"/>
        </pc:sldMkLst>
        <pc:picChg chg="add mod">
          <ac:chgData name="Felipe Augusto Pereira de Figueiredo" userId="e1771b70d906f94b" providerId="Windows Live" clId="Web-{62FC7D01-7DC2-4ECC-8EE4-941CF425DBEE}" dt="2020-04-04T01:47:57.654" v="273" actId="1076"/>
          <ac:picMkLst>
            <pc:docMk/>
            <pc:sldMk cId="1037579582" sldId="332"/>
            <ac:picMk id="3" creationId="{2A0DF154-7178-4F01-A59C-CD7D1EB3AD92}"/>
          </ac:picMkLst>
        </pc:picChg>
      </pc:sldChg>
      <pc:sldChg chg="modSp">
        <pc:chgData name="Felipe Augusto Pereira de Figueiredo" userId="e1771b70d906f94b" providerId="Windows Live" clId="Web-{62FC7D01-7DC2-4ECC-8EE4-941CF425DBEE}" dt="2020-04-04T01:25:24.877" v="195" actId="20577"/>
        <pc:sldMkLst>
          <pc:docMk/>
          <pc:sldMk cId="2987778591" sldId="361"/>
        </pc:sldMkLst>
        <pc:spChg chg="mod">
          <ac:chgData name="Felipe Augusto Pereira de Figueiredo" userId="e1771b70d906f94b" providerId="Windows Live" clId="Web-{62FC7D01-7DC2-4ECC-8EE4-941CF425DBEE}" dt="2020-04-04T01:25:24.877" v="195" actId="20577"/>
          <ac:spMkLst>
            <pc:docMk/>
            <pc:sldMk cId="2987778591" sldId="361"/>
            <ac:spMk id="3" creationId="{00000000-0000-0000-0000-000000000000}"/>
          </ac:spMkLst>
        </pc:spChg>
      </pc:sldChg>
      <pc:sldChg chg="modSp modNotes">
        <pc:chgData name="Felipe Augusto Pereira de Figueiredo" userId="e1771b70d906f94b" providerId="Windows Live" clId="Web-{62FC7D01-7DC2-4ECC-8EE4-941CF425DBEE}" dt="2020-04-04T01:22:38.663" v="142" actId="14100"/>
        <pc:sldMkLst>
          <pc:docMk/>
          <pc:sldMk cId="3813385247" sldId="378"/>
        </pc:sldMkLst>
        <pc:spChg chg="mod">
          <ac:chgData name="Felipe Augusto Pereira de Figueiredo" userId="e1771b70d906f94b" providerId="Windows Live" clId="Web-{62FC7D01-7DC2-4ECC-8EE4-941CF425DBEE}" dt="2020-04-04T01:22:38.663" v="142" actId="14100"/>
          <ac:spMkLst>
            <pc:docMk/>
            <pc:sldMk cId="3813385247" sldId="378"/>
            <ac:spMk id="3" creationId="{00000000-0000-0000-0000-000000000000}"/>
          </ac:spMkLst>
        </pc:spChg>
      </pc:sldChg>
      <pc:sldChg chg="del">
        <pc:chgData name="Felipe Augusto Pereira de Figueiredo" userId="e1771b70d906f94b" providerId="Windows Live" clId="Web-{62FC7D01-7DC2-4ECC-8EE4-941CF425DBEE}" dt="2020-04-04T01:24:50.391" v="175"/>
        <pc:sldMkLst>
          <pc:docMk/>
          <pc:sldMk cId="2636909579" sldId="379"/>
        </pc:sldMkLst>
      </pc:sldChg>
      <pc:sldChg chg="del">
        <pc:chgData name="Felipe Augusto Pereira de Figueiredo" userId="e1771b70d906f94b" providerId="Windows Live" clId="Web-{62FC7D01-7DC2-4ECC-8EE4-941CF425DBEE}" dt="2020-04-04T01:24:50.406" v="176"/>
        <pc:sldMkLst>
          <pc:docMk/>
          <pc:sldMk cId="3307251767" sldId="380"/>
        </pc:sldMkLst>
      </pc:sldChg>
      <pc:sldChg chg="del">
        <pc:chgData name="Felipe Augusto Pereira de Figueiredo" userId="e1771b70d906f94b" providerId="Windows Live" clId="Web-{62FC7D01-7DC2-4ECC-8EE4-941CF425DBEE}" dt="2020-04-04T01:28:01.669" v="197"/>
        <pc:sldMkLst>
          <pc:docMk/>
          <pc:sldMk cId="1498450978" sldId="381"/>
        </pc:sldMkLst>
      </pc:sldChg>
      <pc:sldChg chg="add replId">
        <pc:chgData name="Felipe Augusto Pereira de Figueiredo" userId="e1771b70d906f94b" providerId="Windows Live" clId="Web-{62FC7D01-7DC2-4ECC-8EE4-941CF425DBEE}" dt="2020-04-04T01:13:12.219" v="0"/>
        <pc:sldMkLst>
          <pc:docMk/>
          <pc:sldMk cId="1168747188" sldId="398"/>
        </pc:sldMkLst>
      </pc:sldChg>
      <pc:sldChg chg="modSp new modNotes">
        <pc:chgData name="Felipe Augusto Pereira de Figueiredo" userId="e1771b70d906f94b" providerId="Windows Live" clId="Web-{62FC7D01-7DC2-4ECC-8EE4-941CF425DBEE}" dt="2020-04-04T01:33:54.380" v="268" actId="20577"/>
        <pc:sldMkLst>
          <pc:docMk/>
          <pc:sldMk cId="2414479644" sldId="399"/>
        </pc:sldMkLst>
        <pc:spChg chg="mod">
          <ac:chgData name="Felipe Augusto Pereira de Figueiredo" userId="e1771b70d906f94b" providerId="Windows Live" clId="Web-{62FC7D01-7DC2-4ECC-8EE4-941CF425DBEE}" dt="2020-04-04T01:19:47.214" v="68" actId="20577"/>
          <ac:spMkLst>
            <pc:docMk/>
            <pc:sldMk cId="2414479644" sldId="399"/>
            <ac:spMk id="2" creationId="{F4227E34-0D58-4F7C-A44C-874904CC31AB}"/>
          </ac:spMkLst>
        </pc:spChg>
        <pc:spChg chg="mod">
          <ac:chgData name="Felipe Augusto Pereira de Figueiredo" userId="e1771b70d906f94b" providerId="Windows Live" clId="Web-{62FC7D01-7DC2-4ECC-8EE4-941CF425DBEE}" dt="2020-04-04T01:33:54.380" v="268" actId="20577"/>
          <ac:spMkLst>
            <pc:docMk/>
            <pc:sldMk cId="2414479644" sldId="399"/>
            <ac:spMk id="3" creationId="{96005A71-5862-4C74-B1AF-2AAB990B557F}"/>
          </ac:spMkLst>
        </pc:spChg>
      </pc:sldChg>
    </pc:docChg>
  </pc:docChgLst>
  <pc:docChgLst>
    <pc:chgData name="Felipe Augusto Pereira de Figueiredo" userId="e1771b70d906f94b" providerId="Windows Live" clId="Web-{58D05219-7C7B-4B91-A7AF-DC0AF21441D4}"/>
    <pc:docChg chg="modSld">
      <pc:chgData name="Felipe Augusto Pereira de Figueiredo" userId="e1771b70d906f94b" providerId="Windows Live" clId="Web-{58D05219-7C7B-4B91-A7AF-DC0AF21441D4}" dt="2020-03-15T18:19:02.459" v="6" actId="20577"/>
      <pc:docMkLst>
        <pc:docMk/>
      </pc:docMkLst>
      <pc:sldChg chg="modSp">
        <pc:chgData name="Felipe Augusto Pereira de Figueiredo" userId="e1771b70d906f94b" providerId="Windows Live" clId="Web-{58D05219-7C7B-4B91-A7AF-DC0AF21441D4}" dt="2020-03-15T18:18:57.443" v="4" actId="20577"/>
        <pc:sldMkLst>
          <pc:docMk/>
          <pc:sldMk cId="63867976" sldId="310"/>
        </pc:sldMkLst>
        <pc:spChg chg="mod">
          <ac:chgData name="Felipe Augusto Pereira de Figueiredo" userId="e1771b70d906f94b" providerId="Windows Live" clId="Web-{58D05219-7C7B-4B91-A7AF-DC0AF21441D4}" dt="2020-03-15T18:18:57.443" v="4" actId="20577"/>
          <ac:spMkLst>
            <pc:docMk/>
            <pc:sldMk cId="63867976" sldId="310"/>
            <ac:spMk id="3" creationId="{00000000-0000-0000-0000-000000000000}"/>
          </ac:spMkLst>
        </pc:spChg>
      </pc:sldChg>
    </pc:docChg>
  </pc:docChgLst>
  <pc:docChgLst>
    <pc:chgData name="Felipe Augusto Pereira de Figueiredo" userId="e1771b70d906f94b" providerId="Windows Live" clId="Web-{328F8323-A8B4-4BB5-8B29-141FF986EA24}"/>
    <pc:docChg chg="modSld">
      <pc:chgData name="Felipe Augusto Pereira de Figueiredo" userId="e1771b70d906f94b" providerId="Windows Live" clId="Web-{328F8323-A8B4-4BB5-8B29-141FF986EA24}" dt="2020-04-06T19:56:50.780" v="9" actId="20577"/>
      <pc:docMkLst>
        <pc:docMk/>
      </pc:docMkLst>
      <pc:sldChg chg="modSp">
        <pc:chgData name="Felipe Augusto Pereira de Figueiredo" userId="e1771b70d906f94b" providerId="Windows Live" clId="Web-{328F8323-A8B4-4BB5-8B29-141FF986EA24}" dt="2020-04-06T19:56:50.780" v="8" actId="20577"/>
        <pc:sldMkLst>
          <pc:docMk/>
          <pc:sldMk cId="4289465553" sldId="388"/>
        </pc:sldMkLst>
        <pc:spChg chg="mod">
          <ac:chgData name="Felipe Augusto Pereira de Figueiredo" userId="e1771b70d906f94b" providerId="Windows Live" clId="Web-{328F8323-A8B4-4BB5-8B29-141FF986EA24}" dt="2020-04-06T19:56:50.780" v="8" actId="20577"/>
          <ac:spMkLst>
            <pc:docMk/>
            <pc:sldMk cId="4289465553" sldId="388"/>
            <ac:spMk id="3"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B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AF0AF11-6A8A-4E64-94F5-26D4FBA2A01D}" type="datetimeFigureOut">
              <a:rPr lang="nl-BE" smtClean="0"/>
              <a:t>16/03/2021</a:t>
            </a:fld>
            <a:endParaRPr lang="nl-B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B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B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A8B99DF-01BC-492A-8CEF-4FD88D18DD9D}" type="slidenum">
              <a:rPr lang="nl-BE" smtClean="0"/>
              <a:t>‹#›</a:t>
            </a:fld>
            <a:endParaRPr lang="nl-BE"/>
          </a:p>
        </p:txBody>
      </p:sp>
    </p:spTree>
    <p:extLst>
      <p:ext uri="{BB962C8B-B14F-4D97-AF65-F5344CB8AC3E}">
        <p14:creationId xmlns:p14="http://schemas.microsoft.com/office/powerpoint/2010/main" val="15805944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cs231n.github.io/neural-networks-3/#sgd" TargetMode="External"/><Relationship Id="rId2" Type="http://schemas.openxmlformats.org/officeDocument/2006/relationships/slide" Target="../slides/slide16.xml"/><Relationship Id="rId1" Type="http://schemas.openxmlformats.org/officeDocument/2006/relationships/notesMaster" Target="../notesMasters/notesMaster1.xml"/><Relationship Id="rId4" Type="http://schemas.openxmlformats.org/officeDocument/2006/relationships/hyperlink" Target="https://cs231n.github.io/neural-networks-3/#sgd" TargetMode="Externa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a:t>
            </a:fld>
            <a:endParaRPr lang="pt-BR"/>
          </a:p>
        </p:txBody>
      </p:sp>
    </p:spTree>
    <p:extLst>
      <p:ext uri="{BB962C8B-B14F-4D97-AF65-F5344CB8AC3E}">
        <p14:creationId xmlns:p14="http://schemas.microsoft.com/office/powerpoint/2010/main" val="36826081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a:t>A maneira pela qual a taxa de aprendizado muda com o tempo (iteração/época) é chamada de cronograma/programa da taxa de aprendizado ou decaimento da taxa de aprendizado.</a:t>
            </a:r>
          </a:p>
          <a:p>
            <a:endParaRPr lang="pt-BR" dirty="0"/>
          </a:p>
          <a:p>
            <a:r>
              <a:rPr lang="pt-BR" b="1" dirty="0"/>
              <a:t>Alguns tipos de esquema para ajuste do passo de aprendizagem são:</a:t>
            </a:r>
          </a:p>
          <a:p>
            <a:pPr marL="171450" indent="-171450">
              <a:buFont typeface="Arial" panose="020B0604020202020204" pitchFamily="34" charset="0"/>
              <a:buChar char="•"/>
            </a:pPr>
            <a:r>
              <a:rPr lang="pt-BR" b="1" dirty="0"/>
              <a:t>Decaimento por etapas ou degraus</a:t>
            </a:r>
            <a:r>
              <a:rPr lang="pt-BR" dirty="0"/>
              <a:t>: reduz a taxa de aprendizado de algum fator a cada número pré-definido de iterações ou épocas. Os valores típicos são utilizados para reduzir a taxa de aprendizado pela metade a cada número pré-definido de épocas. Esses números dependem muito do tipo de problema e do modelo. Uma heurística que você pode ver na prática é observar o erro de validação durante o treinamento com uma taxa de aprendizado fixa e reduzir a taxa de aprendizado em uma constante (por exemplo, 0,5) sempre que o erro de validação parar de decrescer.</a:t>
            </a:r>
          </a:p>
          <a:p>
            <a:pPr marL="171450" indent="-171450">
              <a:buFont typeface="Arial" panose="020B0604020202020204" pitchFamily="34" charset="0"/>
              <a:buChar char="•"/>
            </a:pPr>
            <a:r>
              <a:rPr lang="pt-BR" b="1" dirty="0"/>
              <a:t>Decaimento exponencial</a:t>
            </a:r>
            <a:r>
              <a:rPr lang="pt-BR" dirty="0"/>
              <a:t>: tem a forma matemática α = α0 e^(-</a:t>
            </a:r>
            <a:r>
              <a:rPr lang="pt-BR" dirty="0" err="1"/>
              <a:t>kt</a:t>
            </a:r>
            <a:r>
              <a:rPr lang="pt-BR" dirty="0"/>
              <a:t>), onde α0, k são </a:t>
            </a:r>
            <a:r>
              <a:rPr lang="pt-BR" dirty="0" err="1"/>
              <a:t>hiperparâmetros</a:t>
            </a:r>
            <a:r>
              <a:rPr lang="pt-BR" dirty="0"/>
              <a:t> e t é o número da iteração (mas você também pode usar o número de épocas).</a:t>
            </a:r>
          </a:p>
          <a:p>
            <a:pPr marL="171450" indent="-171450">
              <a:buFont typeface="Arial" panose="020B0604020202020204" pitchFamily="34" charset="0"/>
              <a:buChar char="•"/>
            </a:pPr>
            <a:r>
              <a:rPr lang="pt-BR" b="1" dirty="0"/>
              <a:t>Decaimento temporal</a:t>
            </a:r>
            <a:r>
              <a:rPr lang="pt-BR" dirty="0"/>
              <a:t>: tem a forma matemática α = α0 / (1 + </a:t>
            </a:r>
            <a:r>
              <a:rPr lang="pt-BR" dirty="0" err="1"/>
              <a:t>kt</a:t>
            </a:r>
            <a:r>
              <a:rPr lang="pt-BR" dirty="0"/>
              <a:t>), onde a0, k são </a:t>
            </a:r>
            <a:r>
              <a:rPr lang="pt-BR" dirty="0" err="1"/>
              <a:t>hiperparâmetros</a:t>
            </a:r>
            <a:r>
              <a:rPr lang="pt-BR" dirty="0"/>
              <a:t> e t é o número da iteração.</a:t>
            </a:r>
          </a:p>
          <a:p>
            <a:pPr marL="171450" indent="-171450">
              <a:buFont typeface="Arial" panose="020B0604020202020204" pitchFamily="34" charset="0"/>
              <a:buChar char="•"/>
            </a:pPr>
            <a:endParaRPr lang="pt-BR" dirty="0"/>
          </a:p>
          <a:p>
            <a:pPr marL="0" indent="0">
              <a:buFont typeface="Arial" panose="020B0604020202020204" pitchFamily="34" charset="0"/>
              <a:buNone/>
            </a:pPr>
            <a:r>
              <a:rPr lang="pt-BR" b="1" dirty="0"/>
              <a:t>Modificação Adaptativa:</a:t>
            </a:r>
          </a:p>
          <a:p>
            <a:pPr marL="0" indent="0">
              <a:buFont typeface="Arial" panose="020B0604020202020204" pitchFamily="34" charset="0"/>
              <a:buNone/>
            </a:pPr>
            <a:r>
              <a:rPr lang="pt-BR" dirty="0"/>
              <a:t>As abordagens anteriores manipulam a taxa de aprendizado global e igualmente para todos os parâmetros. Ajustar a taxa de aprendizado é um processo caro, muito trabalho foi desenvolvido para a criação de métodos que possam ajustar </a:t>
            </a:r>
            <a:r>
              <a:rPr lang="pt-BR" dirty="0" err="1"/>
              <a:t>adaptativamente</a:t>
            </a:r>
            <a:r>
              <a:rPr lang="pt-BR" dirty="0"/>
              <a:t> as taxas de aprendizado, e até fazê-lo por parâmetro. Muitos desses métodos ainda podem exigir outras configurações de </a:t>
            </a:r>
            <a:r>
              <a:rPr lang="pt-BR" dirty="0" err="1"/>
              <a:t>hiperparâmetro</a:t>
            </a:r>
            <a:r>
              <a:rPr lang="pt-BR" dirty="0"/>
              <a:t>, mas o argumento é que eles são bem-comportados para uma faixa mais ampla de valores de </a:t>
            </a:r>
            <a:r>
              <a:rPr lang="pt-BR" dirty="0" err="1"/>
              <a:t>hiperparâmetro</a:t>
            </a:r>
            <a:r>
              <a:rPr lang="pt-BR" dirty="0"/>
              <a:t> do que o ajuste do passo de aprendizado. </a:t>
            </a:r>
          </a:p>
          <a:p>
            <a:pPr marL="171450" indent="-171450">
              <a:buFont typeface="Arial" panose="020B0604020202020204" pitchFamily="34" charset="0"/>
              <a:buChar char="•"/>
            </a:pPr>
            <a:endParaRPr lang="pt-BR" dirty="0"/>
          </a:p>
          <a:p>
            <a:endParaRPr lang="nl-BE" u="sng" dirty="0"/>
          </a:p>
        </p:txBody>
      </p:sp>
      <p:sp>
        <p:nvSpPr>
          <p:cNvPr id="4" name="Slide Number Placeholder 3"/>
          <p:cNvSpPr>
            <a:spLocks noGrp="1"/>
          </p:cNvSpPr>
          <p:nvPr>
            <p:ph type="sldNum" sz="quarter" idx="10"/>
          </p:nvPr>
        </p:nvSpPr>
        <p:spPr/>
        <p:txBody>
          <a:bodyPr/>
          <a:lstStyle/>
          <a:p>
            <a:fld id="{DA8B99DF-01BC-492A-8CEF-4FD88D18DD9D}" type="slidenum">
              <a:rPr lang="nl-BE" smtClean="0"/>
              <a:t>12</a:t>
            </a:fld>
            <a:endParaRPr lang="nl-BE"/>
          </a:p>
        </p:txBody>
      </p:sp>
    </p:spTree>
    <p:extLst>
      <p:ext uri="{BB962C8B-B14F-4D97-AF65-F5344CB8AC3E}">
        <p14:creationId xmlns:p14="http://schemas.microsoft.com/office/powerpoint/2010/main" val="2992840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a:t>A maneira pela qual a taxa de aprendizado muda com o tempo (iteração/época) é chamada de cronograma/programa da taxa de aprendizado ou decaimento da taxa de aprendizado.</a:t>
            </a:r>
          </a:p>
          <a:p>
            <a:endParaRPr lang="pt-BR" dirty="0"/>
          </a:p>
          <a:p>
            <a:r>
              <a:rPr lang="pt-BR" b="1" dirty="0"/>
              <a:t>Alguns tipos de esquema para ajuste do passo de aprendizagem são:</a:t>
            </a:r>
          </a:p>
          <a:p>
            <a:pPr marL="171450" indent="-171450">
              <a:buFont typeface="Arial" panose="020B0604020202020204" pitchFamily="34" charset="0"/>
              <a:buChar char="•"/>
            </a:pPr>
            <a:r>
              <a:rPr lang="pt-BR" b="1" dirty="0"/>
              <a:t>Decaimento por etapas ou degraus</a:t>
            </a:r>
            <a:r>
              <a:rPr lang="pt-BR" dirty="0"/>
              <a:t>: reduz a taxa de aprendizado de algum fator a cada número pré-definido de iterações ou épocas. Os valores típicos são utilizados para reduzir a taxa de aprendizado pela metade a cada número pré-definido de épocas. Esses números dependem muito do tipo de problema e do modelo. Uma heurística que você pode ver na prática é observar o erro de validação durante o treinamento com uma taxa de aprendizado fixa e reduzir a taxa de aprendizado em uma constante (por exemplo, 0,5) sempre que o erro de validação parar de decrescer.</a:t>
            </a:r>
          </a:p>
          <a:p>
            <a:pPr marL="171450" indent="-171450">
              <a:buFont typeface="Arial" panose="020B0604020202020204" pitchFamily="34" charset="0"/>
              <a:buChar char="•"/>
            </a:pPr>
            <a:r>
              <a:rPr lang="pt-BR" b="1" dirty="0"/>
              <a:t>Decaimento exponencial</a:t>
            </a:r>
            <a:r>
              <a:rPr lang="pt-BR" dirty="0"/>
              <a:t>: tem a forma matemática α = α0 e^(-</a:t>
            </a:r>
            <a:r>
              <a:rPr lang="pt-BR" dirty="0" err="1"/>
              <a:t>kt</a:t>
            </a:r>
            <a:r>
              <a:rPr lang="pt-BR" dirty="0"/>
              <a:t>), onde α0, k são </a:t>
            </a:r>
            <a:r>
              <a:rPr lang="pt-BR" dirty="0" err="1"/>
              <a:t>hiperparâmetros</a:t>
            </a:r>
            <a:r>
              <a:rPr lang="pt-BR" dirty="0"/>
              <a:t> e t é o número da iteração (mas você também pode usar o número de épocas).</a:t>
            </a:r>
          </a:p>
          <a:p>
            <a:pPr marL="171450" indent="-171450">
              <a:buFont typeface="Arial" panose="020B0604020202020204" pitchFamily="34" charset="0"/>
              <a:buChar char="•"/>
            </a:pPr>
            <a:r>
              <a:rPr lang="pt-BR" b="1" dirty="0"/>
              <a:t>Decaimento temporal</a:t>
            </a:r>
            <a:r>
              <a:rPr lang="pt-BR" dirty="0"/>
              <a:t>: tem a forma matemática α = α0 / (1 + </a:t>
            </a:r>
            <a:r>
              <a:rPr lang="pt-BR" dirty="0" err="1"/>
              <a:t>kt</a:t>
            </a:r>
            <a:r>
              <a:rPr lang="pt-BR" dirty="0"/>
              <a:t>), onde a0, k são </a:t>
            </a:r>
            <a:r>
              <a:rPr lang="pt-BR" dirty="0" err="1"/>
              <a:t>hiperparâmetros</a:t>
            </a:r>
            <a:r>
              <a:rPr lang="pt-BR" dirty="0"/>
              <a:t> e t é o número da iteração.</a:t>
            </a:r>
          </a:p>
          <a:p>
            <a:pPr marL="171450" indent="-171450">
              <a:buFont typeface="Arial" panose="020B0604020202020204" pitchFamily="34" charset="0"/>
              <a:buChar char="•"/>
            </a:pPr>
            <a:endParaRPr lang="pt-BR" dirty="0"/>
          </a:p>
          <a:p>
            <a:pPr marL="0" indent="0">
              <a:buFont typeface="Arial" panose="020B0604020202020204" pitchFamily="34" charset="0"/>
              <a:buNone/>
            </a:pPr>
            <a:r>
              <a:rPr lang="pt-BR" b="1" dirty="0"/>
              <a:t>Modificação Adaptativa:</a:t>
            </a:r>
          </a:p>
          <a:p>
            <a:pPr marL="0" indent="0">
              <a:buFont typeface="Arial" panose="020B0604020202020204" pitchFamily="34" charset="0"/>
              <a:buNone/>
            </a:pPr>
            <a:r>
              <a:rPr lang="pt-BR" dirty="0"/>
              <a:t>As abordagens anteriores manipulam a taxa de aprendizado global e igualmente para todos os parâmetros. Ajustar a taxa de aprendizado é um processo caro, muito trabalho foi desenvolvido para a criação de métodos que possam ajustar </a:t>
            </a:r>
            <a:r>
              <a:rPr lang="pt-BR" dirty="0" err="1"/>
              <a:t>adaptativamente</a:t>
            </a:r>
            <a:r>
              <a:rPr lang="pt-BR" dirty="0"/>
              <a:t> as taxas de aprendizado, e até fazê-lo por parâmetro. Muitos desses métodos ainda podem exigir outras configurações de </a:t>
            </a:r>
            <a:r>
              <a:rPr lang="pt-BR" dirty="0" err="1"/>
              <a:t>hiperparâmetro</a:t>
            </a:r>
            <a:r>
              <a:rPr lang="pt-BR" dirty="0"/>
              <a:t>, mas o argumento é que eles são bem-comportados para uma faixa mais ampla de valores de </a:t>
            </a:r>
            <a:r>
              <a:rPr lang="pt-BR" dirty="0" err="1"/>
              <a:t>hiperparâmetro</a:t>
            </a:r>
            <a:r>
              <a:rPr lang="pt-BR" dirty="0"/>
              <a:t> do que o ajuste do passo de aprendizado. </a:t>
            </a:r>
          </a:p>
          <a:p>
            <a:pPr marL="171450" indent="-171450">
              <a:buFont typeface="Arial" panose="020B0604020202020204" pitchFamily="34" charset="0"/>
              <a:buChar char="•"/>
            </a:pPr>
            <a:endParaRPr lang="pt-BR" dirty="0"/>
          </a:p>
          <a:p>
            <a:endParaRPr lang="nl-BE" u="sng" dirty="0"/>
          </a:p>
        </p:txBody>
      </p:sp>
      <p:sp>
        <p:nvSpPr>
          <p:cNvPr id="4" name="Slide Number Placeholder 3"/>
          <p:cNvSpPr>
            <a:spLocks noGrp="1"/>
          </p:cNvSpPr>
          <p:nvPr>
            <p:ph type="sldNum" sz="quarter" idx="10"/>
          </p:nvPr>
        </p:nvSpPr>
        <p:spPr/>
        <p:txBody>
          <a:bodyPr/>
          <a:lstStyle/>
          <a:p>
            <a:fld id="{DA8B99DF-01BC-492A-8CEF-4FD88D18DD9D}" type="slidenum">
              <a:rPr lang="nl-BE" smtClean="0"/>
              <a:t>13</a:t>
            </a:fld>
            <a:endParaRPr lang="nl-BE"/>
          </a:p>
        </p:txBody>
      </p:sp>
    </p:spTree>
    <p:extLst>
      <p:ext uri="{BB962C8B-B14F-4D97-AF65-F5344CB8AC3E}">
        <p14:creationId xmlns:p14="http://schemas.microsoft.com/office/powerpoint/2010/main" val="26184754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a:t>A maneira pela qual a taxa de aprendizado muda com o tempo (iteração/época) é chamada de cronograma/programa da taxa de aprendizado ou decaimento da taxa de aprendizado.</a:t>
            </a:r>
          </a:p>
          <a:p>
            <a:endParaRPr lang="pt-BR" dirty="0"/>
          </a:p>
          <a:p>
            <a:r>
              <a:rPr lang="pt-BR" b="1" dirty="0"/>
              <a:t>Alguns tipos de esquema para ajuste do passo de aprendizagem são:</a:t>
            </a:r>
          </a:p>
          <a:p>
            <a:pPr marL="171450" indent="-171450">
              <a:buFont typeface="Arial" panose="020B0604020202020204" pitchFamily="34" charset="0"/>
              <a:buChar char="•"/>
            </a:pPr>
            <a:r>
              <a:rPr lang="pt-BR" b="1" dirty="0"/>
              <a:t>Decaimento por etapas ou degraus</a:t>
            </a:r>
            <a:r>
              <a:rPr lang="pt-BR" dirty="0"/>
              <a:t>: reduz a taxa de aprendizado de algum fator a cada número pré-definido de iterações ou épocas. Os valores típicos são utilizados para reduzir a taxa de aprendizado pela metade a cada número pré-definido de épocas. Esses números dependem muito do tipo de problema e do modelo. Uma heurística que você pode ver na prática é observar o erro de validação durante o treinamento com uma taxa de aprendizado fixa e reduzir a taxa de aprendizado em uma constante (por exemplo, 0,5) sempre que o erro de validação parar de decrescer.</a:t>
            </a:r>
          </a:p>
          <a:p>
            <a:pPr marL="171450" indent="-171450">
              <a:buFont typeface="Arial" panose="020B0604020202020204" pitchFamily="34" charset="0"/>
              <a:buChar char="•"/>
            </a:pPr>
            <a:r>
              <a:rPr lang="pt-BR" b="1" dirty="0"/>
              <a:t>Decaimento exponencial</a:t>
            </a:r>
            <a:r>
              <a:rPr lang="pt-BR" dirty="0"/>
              <a:t>: tem a forma matemática α = α0 e^(-</a:t>
            </a:r>
            <a:r>
              <a:rPr lang="pt-BR" dirty="0" err="1"/>
              <a:t>kt</a:t>
            </a:r>
            <a:r>
              <a:rPr lang="pt-BR" dirty="0"/>
              <a:t>), onde α0, k são </a:t>
            </a:r>
            <a:r>
              <a:rPr lang="pt-BR" dirty="0" err="1"/>
              <a:t>hiperparâmetros</a:t>
            </a:r>
            <a:r>
              <a:rPr lang="pt-BR" dirty="0"/>
              <a:t> e t é o número da iteração (mas você também pode usar o número de épocas).</a:t>
            </a:r>
          </a:p>
          <a:p>
            <a:pPr marL="171450" indent="-171450">
              <a:buFont typeface="Arial" panose="020B0604020202020204" pitchFamily="34" charset="0"/>
              <a:buChar char="•"/>
            </a:pPr>
            <a:r>
              <a:rPr lang="pt-BR" b="1" dirty="0"/>
              <a:t>Decaimento temporal</a:t>
            </a:r>
            <a:r>
              <a:rPr lang="pt-BR" dirty="0"/>
              <a:t>: tem a forma matemática α = α0 / (1 + </a:t>
            </a:r>
            <a:r>
              <a:rPr lang="pt-BR" dirty="0" err="1"/>
              <a:t>kt</a:t>
            </a:r>
            <a:r>
              <a:rPr lang="pt-BR" dirty="0"/>
              <a:t>), onde a0, k são </a:t>
            </a:r>
            <a:r>
              <a:rPr lang="pt-BR" dirty="0" err="1"/>
              <a:t>hiperparâmetros</a:t>
            </a:r>
            <a:r>
              <a:rPr lang="pt-BR" dirty="0"/>
              <a:t> e t é o número da iteração.</a:t>
            </a:r>
          </a:p>
          <a:p>
            <a:pPr marL="171450" indent="-171450">
              <a:buFont typeface="Arial" panose="020B0604020202020204" pitchFamily="34" charset="0"/>
              <a:buChar char="•"/>
            </a:pPr>
            <a:endParaRPr lang="pt-BR" dirty="0"/>
          </a:p>
          <a:p>
            <a:pPr marL="0" indent="0">
              <a:buFont typeface="Arial" panose="020B0604020202020204" pitchFamily="34" charset="0"/>
              <a:buNone/>
            </a:pPr>
            <a:r>
              <a:rPr lang="pt-BR" b="1" dirty="0"/>
              <a:t>Modificação Adaptativa:</a:t>
            </a:r>
          </a:p>
          <a:p>
            <a:pPr marL="0" indent="0">
              <a:buFont typeface="Arial" panose="020B0604020202020204" pitchFamily="34" charset="0"/>
              <a:buNone/>
            </a:pPr>
            <a:r>
              <a:rPr lang="pt-BR" dirty="0"/>
              <a:t>As abordagens anteriores manipulam a taxa de aprendizado global e igualmente para todos os parâmetros. Ajustar a taxa de aprendizado é um processo caro, muito trabalho foi desenvolvido para a criação de métodos que possam ajustar </a:t>
            </a:r>
            <a:r>
              <a:rPr lang="pt-BR" dirty="0" err="1"/>
              <a:t>adaptativamente</a:t>
            </a:r>
            <a:r>
              <a:rPr lang="pt-BR" dirty="0"/>
              <a:t> as taxas de aprendizado, e até fazê-lo por parâmetro. Muitos desses métodos ainda podem exigir outras configurações de </a:t>
            </a:r>
            <a:r>
              <a:rPr lang="pt-BR" dirty="0" err="1"/>
              <a:t>hiperparâmetro</a:t>
            </a:r>
            <a:r>
              <a:rPr lang="pt-BR" dirty="0"/>
              <a:t>, mas o argumento é que eles são bem-comportados para uma faixa mais ampla de valores de </a:t>
            </a:r>
            <a:r>
              <a:rPr lang="pt-BR" dirty="0" err="1"/>
              <a:t>hiperparâmetro</a:t>
            </a:r>
            <a:r>
              <a:rPr lang="pt-BR" dirty="0"/>
              <a:t> do que o ajuste do passo de aprendizado. </a:t>
            </a:r>
          </a:p>
          <a:p>
            <a:pPr marL="171450" indent="-171450">
              <a:buFont typeface="Arial" panose="020B0604020202020204" pitchFamily="34" charset="0"/>
              <a:buChar char="•"/>
            </a:pPr>
            <a:endParaRPr lang="pt-BR" dirty="0"/>
          </a:p>
          <a:p>
            <a:endParaRPr lang="nl-BE" u="sng" dirty="0"/>
          </a:p>
        </p:txBody>
      </p:sp>
      <p:sp>
        <p:nvSpPr>
          <p:cNvPr id="4" name="Slide Number Placeholder 3"/>
          <p:cNvSpPr>
            <a:spLocks noGrp="1"/>
          </p:cNvSpPr>
          <p:nvPr>
            <p:ph type="sldNum" sz="quarter" idx="10"/>
          </p:nvPr>
        </p:nvSpPr>
        <p:spPr/>
        <p:txBody>
          <a:bodyPr/>
          <a:lstStyle/>
          <a:p>
            <a:fld id="{DA8B99DF-01BC-492A-8CEF-4FD88D18DD9D}" type="slidenum">
              <a:rPr lang="nl-BE" smtClean="0"/>
              <a:t>14</a:t>
            </a:fld>
            <a:endParaRPr lang="nl-BE"/>
          </a:p>
        </p:txBody>
      </p:sp>
    </p:spTree>
    <p:extLst>
      <p:ext uri="{BB962C8B-B14F-4D97-AF65-F5344CB8AC3E}">
        <p14:creationId xmlns:p14="http://schemas.microsoft.com/office/powerpoint/2010/main" val="39649831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smtClean="0"/>
              <a:t>O método do momentum reduz o risco do</a:t>
            </a:r>
            <a:r>
              <a:rPr lang="pt-BR" baseline="0" dirty="0" smtClean="0"/>
              <a:t> algoritmo</a:t>
            </a:r>
            <a:r>
              <a:rPr lang="pt-BR" dirty="0" smtClean="0"/>
              <a:t> ficar preso em um mínimo local, bem como acelera a convergência consideravelmente em casos onde o </a:t>
            </a:r>
            <a:r>
              <a:rPr lang="pt-BR" baseline="0" dirty="0" smtClean="0"/>
              <a:t>algoritmo</a:t>
            </a:r>
            <a:r>
              <a:rPr lang="pt-BR" dirty="0" smtClean="0"/>
              <a:t>, de outra forma, ziguezaguearia fortemente.</a:t>
            </a:r>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15</a:t>
            </a:fld>
            <a:endParaRPr lang="nl-BE"/>
          </a:p>
        </p:txBody>
      </p:sp>
    </p:spTree>
    <p:extLst>
      <p:ext uri="{BB962C8B-B14F-4D97-AF65-F5344CB8AC3E}">
        <p14:creationId xmlns:p14="http://schemas.microsoft.com/office/powerpoint/2010/main" val="10152747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pt-BR" dirty="0" smtClean="0"/>
                  <a:t>Com</a:t>
                </a:r>
                <a:r>
                  <a:rPr lang="pt-BR" baseline="0" dirty="0" smtClean="0"/>
                  <a:t> o gradiente descendente estocástico</a:t>
                </a:r>
                <a:r>
                  <a:rPr lang="pt-BR" dirty="0" smtClean="0"/>
                  <a:t>, nós não calculamos o</a:t>
                </a:r>
                <a:r>
                  <a:rPr lang="pt-BR" baseline="0" dirty="0" smtClean="0"/>
                  <a:t> gradiente </a:t>
                </a:r>
                <a:r>
                  <a:rPr lang="pt-BR" dirty="0" smtClean="0"/>
                  <a:t>exato de nossa função de perda/custo/erro. Em vez disso, estamos estimando o gradiente com apenas</a:t>
                </a:r>
                <a:r>
                  <a:rPr lang="pt-BR" baseline="0" dirty="0" smtClean="0"/>
                  <a:t> um exemplo ou </a:t>
                </a:r>
                <a:r>
                  <a:rPr lang="pt-BR" dirty="0" smtClean="0"/>
                  <a:t>em um pequeno lote quando consideramos o mini-batch. Essa</a:t>
                </a:r>
                <a:r>
                  <a:rPr lang="pt-BR" baseline="0" dirty="0" smtClean="0"/>
                  <a:t> aproximação/estimação do gradiente </a:t>
                </a:r>
                <a:r>
                  <a:rPr lang="pt-BR" dirty="0" smtClean="0"/>
                  <a:t>significa que nem sempre estamos indo na direção ideal, porque as derivadas parciais são "barulhentas". Exatamente como</a:t>
                </a:r>
                <a:r>
                  <a:rPr lang="pt-BR" baseline="0" dirty="0" smtClean="0"/>
                  <a:t> na figura acima.</a:t>
                </a:r>
                <a:r>
                  <a:rPr lang="pt-BR" dirty="0" smtClean="0"/>
                  <a:t> Portanto, uma média exponencialmente ponderada pode nos fornecer uma estimativa melhor, que está mais próxima da derivada parcial real do que nossos cálculos ruidosos. Esta é uma das razões pelas quais o momentum pode funcionar melhor do que o SGD clássico ou o GD em Mini-batch.</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pt-BR" dirty="0" smtClean="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pt-BR" dirty="0" smtClean="0"/>
                  <a:t>O momentum pode suavizar a progressão do algoritmo de aprendizagem que, por sua vez, pode acelerar o processo de treinamento.</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pt-BR" i="1" dirty="0" smtClean="0">
                  <a:latin typeface="Cambria Math" panose="02040503050406030204" pitchFamily="18" charset="0"/>
                  <a:ea typeface="Cambria Math" panose="02040503050406030204" pitchFamily="18"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pt-BR" b="1" i="0" dirty="0" smtClean="0">
                    <a:latin typeface="Cambria Math" panose="02040503050406030204" pitchFamily="18" charset="0"/>
                    <a:ea typeface="Cambria Math" panose="02040503050406030204" pitchFamily="18" charset="0"/>
                  </a:rPr>
                  <a:t>OBS</a:t>
                </a:r>
                <a:r>
                  <a:rPr lang="pt-BR" b="0" i="0" dirty="0" smtClean="0">
                    <a:latin typeface="Cambria Math" panose="02040503050406030204" pitchFamily="18" charset="0"/>
                    <a:ea typeface="Cambria Math" panose="02040503050406030204" pitchFamily="18" charset="0"/>
                  </a:rPr>
                  <a:t>.:</a:t>
                </a:r>
                <a:endParaRPr lang="pt-BR" b="0" i="1" dirty="0" smtClean="0">
                  <a:latin typeface="Cambria Math" panose="02040503050406030204" pitchFamily="18" charset="0"/>
                  <a:ea typeface="Cambria Math" panose="02040503050406030204" pitchFamily="18" charset="0"/>
                </a:endParaRPr>
              </a:p>
              <a:p>
                <a:pPr marL="171450" indent="-171450">
                  <a:buFont typeface="Arial" panose="020B0604020202020204" pitchFamily="34" charset="0"/>
                  <a:buChar char="•"/>
                </a:pPr>
                <a14:m>
                  <m:oMath xmlns:m="http://schemas.openxmlformats.org/officeDocument/2006/math">
                    <m:r>
                      <a:rPr lang="el-GR" i="1" smtClean="0">
                        <a:latin typeface="Cambria Math" panose="02040503050406030204" pitchFamily="18" charset="0"/>
                        <a:ea typeface="Cambria Math" panose="02040503050406030204" pitchFamily="18" charset="0"/>
                      </a:rPr>
                      <m:t>𝜈</m:t>
                    </m:r>
                  </m:oMath>
                </a14:m>
                <a:r>
                  <a:rPr lang="pt-BR" dirty="0" smtClean="0"/>
                  <a:t> é inicializado</a:t>
                </a:r>
                <a:r>
                  <a:rPr lang="pt-BR" baseline="0" dirty="0" smtClean="0"/>
                  <a:t> com </a:t>
                </a:r>
                <a:r>
                  <a:rPr lang="pt-BR" b="1" baseline="0" dirty="0" smtClean="0"/>
                  <a:t>0</a:t>
                </a:r>
                <a:r>
                  <a:rPr lang="pt-BR" b="0" i="0" baseline="0" dirty="0" smtClean="0"/>
                  <a:t> (i.e., vetor nulo).</a:t>
                </a:r>
                <a:endParaRPr lang="pt-BR" b="0" i="0" dirty="0" smtClean="0"/>
              </a:p>
              <a:p>
                <a:pPr marL="171450" indent="-171450">
                  <a:buFont typeface="Arial" panose="020B0604020202020204" pitchFamily="34" charset="0"/>
                  <a:buChar char="•"/>
                </a:pPr>
                <a:r>
                  <a:rPr lang="pt-BR" dirty="0" smtClean="0"/>
                  <a:t>Os valores comuns de  </a:t>
                </a:r>
                <a14:m>
                  <m:oMath xmlns:m="http://schemas.openxmlformats.org/officeDocument/2006/math">
                    <m:r>
                      <m:rPr>
                        <m:sty m:val="p"/>
                      </m:rPr>
                      <a:rPr lang="el-GR" i="1" smtClean="0">
                        <a:latin typeface="Cambria Math" panose="02040503050406030204" pitchFamily="18" charset="0"/>
                        <a:ea typeface="Cambria Math" panose="02040503050406030204" pitchFamily="18" charset="0"/>
                      </a:rPr>
                      <m:t>μ</m:t>
                    </m:r>
                  </m:oMath>
                </a14:m>
                <a:r>
                  <a:rPr lang="pt-BR" dirty="0" smtClean="0"/>
                  <a:t> usados na prática incluem .5, .9 e .99. Assim como a taxa de aprendizado, </a:t>
                </a:r>
                <a14:m>
                  <m:oMath xmlns:m="http://schemas.openxmlformats.org/officeDocument/2006/math">
                    <m:r>
                      <m:rPr>
                        <m:sty m:val="p"/>
                      </m:rPr>
                      <a:rPr lang="el-GR" i="1" smtClean="0">
                        <a:latin typeface="Cambria Math" panose="02040503050406030204" pitchFamily="18" charset="0"/>
                        <a:ea typeface="Cambria Math" panose="02040503050406030204" pitchFamily="18" charset="0"/>
                      </a:rPr>
                      <m:t>μ</m:t>
                    </m:r>
                  </m:oMath>
                </a14:m>
                <a:r>
                  <a:rPr lang="pt-BR" dirty="0" smtClean="0"/>
                  <a:t> também pode ser adaptado ao longo do tempo.</a:t>
                </a:r>
              </a:p>
              <a:p>
                <a:pPr marL="0" indent="0">
                  <a:buFont typeface="Arial" panose="020B0604020202020204" pitchFamily="34" charset="0"/>
                  <a:buNone/>
                </a:pPr>
                <a:endParaRPr lang="pt-BR" dirty="0" smtClean="0"/>
              </a:p>
              <a:p>
                <a:pPr marL="0" indent="0">
                  <a:buFont typeface="Arial" panose="020B0604020202020204" pitchFamily="34" charset="0"/>
                  <a:buNone/>
                </a:pPr>
                <a:r>
                  <a:rPr lang="pt-BR" b="1" dirty="0" smtClean="0"/>
                  <a:t>Referência</a:t>
                </a:r>
                <a:r>
                  <a:rPr lang="pt-BR" dirty="0" smtClean="0"/>
                  <a:t>:</a:t>
                </a:r>
              </a:p>
              <a:p>
                <a:pPr marL="0" indent="0">
                  <a:buFont typeface="Arial" panose="020B0604020202020204" pitchFamily="34" charset="0"/>
                  <a:buNone/>
                </a:pPr>
                <a:r>
                  <a:rPr lang="pt-BR" dirty="0" smtClean="0">
                    <a:hlinkClick r:id="rId3"/>
                  </a:rPr>
                  <a:t>https://cs231n.github.io/neural-networks-3/#sgd</a:t>
                </a:r>
                <a:endParaRPr lang="pt-BR" dirty="0" smtClean="0"/>
              </a:p>
              <a:p>
                <a:endParaRPr lang="pt-BR"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pt-BR" dirty="0" smtClean="0"/>
                  <a:t>Com</a:t>
                </a:r>
                <a:r>
                  <a:rPr lang="pt-BR" baseline="0" dirty="0" smtClean="0"/>
                  <a:t> o gradiente descendente estocástico</a:t>
                </a:r>
                <a:r>
                  <a:rPr lang="pt-BR" dirty="0" smtClean="0"/>
                  <a:t>, nós não calculamos o</a:t>
                </a:r>
                <a:r>
                  <a:rPr lang="pt-BR" baseline="0" dirty="0" smtClean="0"/>
                  <a:t> gradiente </a:t>
                </a:r>
                <a:r>
                  <a:rPr lang="pt-BR" dirty="0" smtClean="0"/>
                  <a:t>exato de nossa função de perda/custo/erro. Em vez disso, estamos estimando o gradiente com apenas</a:t>
                </a:r>
                <a:r>
                  <a:rPr lang="pt-BR" baseline="0" dirty="0" smtClean="0"/>
                  <a:t> um exemplo ou </a:t>
                </a:r>
                <a:r>
                  <a:rPr lang="pt-BR" dirty="0" smtClean="0"/>
                  <a:t>em um pequeno lote quando consideramos o mini-batch. Essa</a:t>
                </a:r>
                <a:r>
                  <a:rPr lang="pt-BR" baseline="0" dirty="0" smtClean="0"/>
                  <a:t> aproximação/estimação do gradiente </a:t>
                </a:r>
                <a:r>
                  <a:rPr lang="pt-BR" dirty="0" smtClean="0"/>
                  <a:t>significa que nem sempre estamos indo na direção ideal, porque as derivadas parciais são "barulhentas". Exatamente como</a:t>
                </a:r>
                <a:r>
                  <a:rPr lang="pt-BR" baseline="0" dirty="0" smtClean="0"/>
                  <a:t> na figura acima.</a:t>
                </a:r>
                <a:r>
                  <a:rPr lang="pt-BR" dirty="0" smtClean="0"/>
                  <a:t> Portanto, uma média exponencialmente ponderada pode nos fornecer uma estimativa melhor, que está mais próxima da derivada parcial real do que nossos cálculos ruidosos. Esta é uma das razões pelas quais o momentum pode funcionar melhor do que o SGD clássico ou o GD em Mini-batch.</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pt-BR" dirty="0" smtClean="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pt-BR" dirty="0" smtClean="0"/>
                  <a:t>O momentum pode suavizar a progressão do algoritmo de aprendizagem que, por sua vez, pode acelerar o processo de treinamento.</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pt-BR" i="1" dirty="0" smtClean="0">
                  <a:latin typeface="Cambria Math" panose="02040503050406030204" pitchFamily="18" charset="0"/>
                  <a:ea typeface="Cambria Math" panose="02040503050406030204" pitchFamily="18"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pt-BR" b="1" i="0" dirty="0" smtClean="0">
                    <a:latin typeface="Cambria Math" panose="02040503050406030204" pitchFamily="18" charset="0"/>
                    <a:ea typeface="Cambria Math" panose="02040503050406030204" pitchFamily="18" charset="0"/>
                  </a:rPr>
                  <a:t>OBS</a:t>
                </a:r>
                <a:r>
                  <a:rPr lang="pt-BR" b="0" i="0" dirty="0" smtClean="0">
                    <a:latin typeface="Cambria Math" panose="02040503050406030204" pitchFamily="18" charset="0"/>
                    <a:ea typeface="Cambria Math" panose="02040503050406030204" pitchFamily="18" charset="0"/>
                  </a:rPr>
                  <a:t>.:</a:t>
                </a:r>
                <a:endParaRPr lang="pt-BR" b="0" i="1" dirty="0" smtClean="0">
                  <a:latin typeface="Cambria Math" panose="02040503050406030204" pitchFamily="18" charset="0"/>
                  <a:ea typeface="Cambria Math" panose="02040503050406030204" pitchFamily="18" charset="0"/>
                </a:endParaRPr>
              </a:p>
              <a:p>
                <a:pPr marL="171450" indent="-171450">
                  <a:buFont typeface="Arial" panose="020B0604020202020204" pitchFamily="34" charset="0"/>
                  <a:buChar char="•"/>
                </a:pPr>
                <a:r>
                  <a:rPr lang="el-GR" i="0" smtClean="0">
                    <a:latin typeface="Cambria Math" panose="02040503050406030204" pitchFamily="18" charset="0"/>
                    <a:ea typeface="Cambria Math" panose="02040503050406030204" pitchFamily="18" charset="0"/>
                  </a:rPr>
                  <a:t>𝜈</a:t>
                </a:r>
                <a:r>
                  <a:rPr lang="pt-BR" dirty="0" smtClean="0"/>
                  <a:t> é inicializado</a:t>
                </a:r>
                <a:r>
                  <a:rPr lang="pt-BR" baseline="0" dirty="0" smtClean="0"/>
                  <a:t> com </a:t>
                </a:r>
                <a:r>
                  <a:rPr lang="pt-BR" b="1" baseline="0" dirty="0" smtClean="0"/>
                  <a:t>0</a:t>
                </a:r>
                <a:r>
                  <a:rPr lang="pt-BR" b="0" i="0" baseline="0" dirty="0" smtClean="0"/>
                  <a:t> (i.e., vetor nulo).</a:t>
                </a:r>
                <a:endParaRPr lang="pt-BR" b="0" i="0" dirty="0" smtClean="0"/>
              </a:p>
              <a:p>
                <a:pPr marL="171450" indent="-171450">
                  <a:buFont typeface="Arial" panose="020B0604020202020204" pitchFamily="34" charset="0"/>
                  <a:buChar char="•"/>
                </a:pPr>
                <a:r>
                  <a:rPr lang="pt-BR" dirty="0" smtClean="0"/>
                  <a:t>Os valores comuns de  </a:t>
                </a:r>
                <a:r>
                  <a:rPr lang="el-GR" i="0" smtClean="0">
                    <a:latin typeface="Cambria Math" panose="02040503050406030204" pitchFamily="18" charset="0"/>
                    <a:ea typeface="Cambria Math" panose="02040503050406030204" pitchFamily="18" charset="0"/>
                  </a:rPr>
                  <a:t>μ</a:t>
                </a:r>
                <a:r>
                  <a:rPr lang="pt-BR" dirty="0" smtClean="0"/>
                  <a:t> </a:t>
                </a:r>
                <a:r>
                  <a:rPr lang="pt-BR" dirty="0" smtClean="0"/>
                  <a:t>usados na prática incluem .5, .9 e .99. Assim como a taxa de aprendizado, </a:t>
                </a:r>
                <a:r>
                  <a:rPr lang="el-GR" i="0" smtClean="0">
                    <a:latin typeface="Cambria Math" panose="02040503050406030204" pitchFamily="18" charset="0"/>
                    <a:ea typeface="Cambria Math" panose="02040503050406030204" pitchFamily="18" charset="0"/>
                  </a:rPr>
                  <a:t>μ</a:t>
                </a:r>
                <a:r>
                  <a:rPr lang="pt-BR" dirty="0" smtClean="0"/>
                  <a:t> também pode ser adaptado ao longo do tempo.</a:t>
                </a:r>
              </a:p>
              <a:p>
                <a:pPr marL="0" indent="0">
                  <a:buFont typeface="Arial" panose="020B0604020202020204" pitchFamily="34" charset="0"/>
                  <a:buNone/>
                </a:pPr>
                <a:endParaRPr lang="pt-BR" dirty="0" smtClean="0"/>
              </a:p>
              <a:p>
                <a:pPr marL="0" indent="0">
                  <a:buFont typeface="Arial" panose="020B0604020202020204" pitchFamily="34" charset="0"/>
                  <a:buNone/>
                </a:pPr>
                <a:r>
                  <a:rPr lang="pt-BR" b="1" dirty="0" smtClean="0"/>
                  <a:t>Referência</a:t>
                </a:r>
                <a:r>
                  <a:rPr lang="pt-BR" dirty="0" smtClean="0"/>
                  <a:t>:</a:t>
                </a:r>
              </a:p>
              <a:p>
                <a:pPr marL="0" indent="0">
                  <a:buFont typeface="Arial" panose="020B0604020202020204" pitchFamily="34" charset="0"/>
                  <a:buNone/>
                </a:pPr>
                <a:r>
                  <a:rPr lang="pt-BR" dirty="0" smtClean="0">
                    <a:hlinkClick r:id="rId4"/>
                  </a:rPr>
                  <a:t>https://cs231n.github.io/neural-networks-3/#sgd</a:t>
                </a:r>
                <a:endParaRPr lang="pt-BR" dirty="0" smtClean="0"/>
              </a:p>
              <a:p>
                <a:endParaRPr lang="pt-BR" dirty="0"/>
              </a:p>
            </p:txBody>
          </p:sp>
        </mc:Fallback>
      </mc:AlternateContent>
      <p:sp>
        <p:nvSpPr>
          <p:cNvPr id="4" name="Slide Number Placeholder 3"/>
          <p:cNvSpPr>
            <a:spLocks noGrp="1"/>
          </p:cNvSpPr>
          <p:nvPr>
            <p:ph type="sldNum" sz="quarter" idx="10"/>
          </p:nvPr>
        </p:nvSpPr>
        <p:spPr/>
        <p:txBody>
          <a:bodyPr/>
          <a:lstStyle/>
          <a:p>
            <a:fld id="{DA8B99DF-01BC-492A-8CEF-4FD88D18DD9D}" type="slidenum">
              <a:rPr lang="nl-BE" smtClean="0"/>
              <a:t>16</a:t>
            </a:fld>
            <a:endParaRPr lang="nl-BE"/>
          </a:p>
        </p:txBody>
      </p:sp>
    </p:spTree>
    <p:extLst>
      <p:ext uri="{BB962C8B-B14F-4D97-AF65-F5344CB8AC3E}">
        <p14:creationId xmlns:p14="http://schemas.microsoft.com/office/powerpoint/2010/main" val="12592178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b="1" dirty="0" smtClean="0"/>
              <a:t>Decaimento por etapas ou degraus</a:t>
            </a:r>
            <a:r>
              <a:rPr lang="pt-BR" dirty="0" smtClean="0"/>
              <a:t>: reduz a taxa de aprendizado de algum fator a cada número pré-definido de iterações ou épocas. Os valores típicos são utilizados para reduzir a taxa de aprendizado pela metade a cada número pré-definido de épocas. Esses números dependem muito do tipo de problema e do modelo. Uma heurística que você pode ver na prática é observar o erro de validação durante o treinamento com uma taxa de aprendizado fixa e reduzir a taxa de aprendizado em uma constante (por exemplo, 0,5) sempre que o erro de validação parar de decrescer.</a:t>
            </a:r>
          </a:p>
          <a:p>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20</a:t>
            </a:fld>
            <a:endParaRPr lang="nl-BE"/>
          </a:p>
        </p:txBody>
      </p:sp>
    </p:spTree>
    <p:extLst>
      <p:ext uri="{BB962C8B-B14F-4D97-AF65-F5344CB8AC3E}">
        <p14:creationId xmlns:p14="http://schemas.microsoft.com/office/powerpoint/2010/main" val="26520977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sz="1200" baseline="0" dirty="0"/>
              <a:t>Os passos começam com grandes valores (o que ajuda a progredir rapidamente e a escapar de mínimos </a:t>
            </a:r>
            <a:r>
              <a:rPr lang="pt-BR" sz="1200" baseline="0" dirty="0" smtClean="0"/>
              <a:t>locais, casos em que a superfície de erro seja bastante irregular) </a:t>
            </a:r>
            <a:r>
              <a:rPr lang="pt-BR" sz="1200" baseline="0" dirty="0"/>
              <a:t>e depois diminuem cada vez mais, permitindo que o algoritmo se estabilize no mínimo global.</a:t>
            </a:r>
          </a:p>
          <a:p>
            <a:endParaRPr lang="pt-BR" sz="1200" baseline="0" dirty="0"/>
          </a:p>
          <a:p>
            <a:r>
              <a:rPr lang="pt-BR" dirty="0"/>
              <a:t>Se a taxa de aprendizagem for reduzida muito rapidamente, o algoritmo poderá ficar preso no mínimo local ou até ficar</a:t>
            </a:r>
            <a:r>
              <a:rPr lang="pt-BR" baseline="0" dirty="0"/>
              <a:t> travado antes de chegar ao mínimo</a:t>
            </a:r>
            <a:r>
              <a:rPr lang="pt-BR" dirty="0"/>
              <a:t>. Se a taxa de aprendizado for reduzida muito lentamente, o algoritmo poderá oscilar ao</a:t>
            </a:r>
            <a:r>
              <a:rPr lang="pt-BR" baseline="0" dirty="0"/>
              <a:t> redor do</a:t>
            </a:r>
            <a:r>
              <a:rPr lang="pt-BR" dirty="0"/>
              <a:t> mínimo por um longo tempo e acabar com uma solução não ótima (</a:t>
            </a:r>
            <a:r>
              <a:rPr lang="pt-BR" dirty="0" err="1"/>
              <a:t>sub-ótima</a:t>
            </a:r>
            <a:r>
              <a:rPr lang="pt-BR" dirty="0"/>
              <a:t>) caso o treinamento se encerre muito cedo.</a:t>
            </a:r>
          </a:p>
          <a:p>
            <a:endParaRPr lang="pt-BR" dirty="0"/>
          </a:p>
          <a:p>
            <a:r>
              <a:rPr lang="pt-BR" b="1" dirty="0"/>
              <a:t>Alguns tipos de esquema para ajuste do passo de aprendizagem são:</a:t>
            </a:r>
          </a:p>
          <a:p>
            <a:pPr marL="171450" indent="-171450">
              <a:buFont typeface="Arial" panose="020B0604020202020204" pitchFamily="34" charset="0"/>
              <a:buChar char="•"/>
            </a:pPr>
            <a:r>
              <a:rPr lang="pt-BR" b="1" dirty="0"/>
              <a:t>Decaimento por etapas ou degraus</a:t>
            </a:r>
            <a:r>
              <a:rPr lang="pt-BR" dirty="0"/>
              <a:t>: reduz a taxa de aprendizado de algum fator a cada número pré-definido de iterações ou épocas. Os valores típicos são utilizados para reduzir a taxa de aprendizado pela metade a cada número pré-definido de épocas. Esses números dependem muito do tipo de problema e do modelo. Uma heurística que você pode ver na prática é observar o erro de validação durante o treinamento com uma taxa de aprendizado fixa e reduzir a taxa de aprendizado em uma constante (por exemplo, 0,5) sempre que o erro de validação parar de decrescer.</a:t>
            </a:r>
          </a:p>
          <a:p>
            <a:pPr marL="171450" indent="-171450">
              <a:buFont typeface="Arial" panose="020B0604020202020204" pitchFamily="34" charset="0"/>
              <a:buChar char="•"/>
            </a:pPr>
            <a:r>
              <a:rPr lang="pt-BR" b="1" dirty="0"/>
              <a:t>Decaimento exponencial</a:t>
            </a:r>
            <a:r>
              <a:rPr lang="pt-BR" dirty="0"/>
              <a:t>: tem a forma matemática α = α0 e^(-</a:t>
            </a:r>
            <a:r>
              <a:rPr lang="pt-BR" dirty="0" err="1"/>
              <a:t>kt</a:t>
            </a:r>
            <a:r>
              <a:rPr lang="pt-BR" dirty="0"/>
              <a:t>), onde α0, k são </a:t>
            </a:r>
            <a:r>
              <a:rPr lang="pt-BR" dirty="0" err="1"/>
              <a:t>hiperparâmetros</a:t>
            </a:r>
            <a:r>
              <a:rPr lang="pt-BR" dirty="0"/>
              <a:t> e t é o número da iteração (mas você também pode usar o número de épocas).</a:t>
            </a:r>
          </a:p>
          <a:p>
            <a:pPr marL="171450" indent="-171450">
              <a:buFont typeface="Arial" panose="020B0604020202020204" pitchFamily="34" charset="0"/>
              <a:buChar char="•"/>
            </a:pPr>
            <a:r>
              <a:rPr lang="pt-BR" b="1" dirty="0"/>
              <a:t>Decaimento temporal</a:t>
            </a:r>
            <a:r>
              <a:rPr lang="pt-BR" dirty="0"/>
              <a:t>: tem a forma matemática α = α0 / (1 + </a:t>
            </a:r>
            <a:r>
              <a:rPr lang="pt-BR" dirty="0" err="1"/>
              <a:t>kt</a:t>
            </a:r>
            <a:r>
              <a:rPr lang="pt-BR" dirty="0"/>
              <a:t>), onde a0, k são </a:t>
            </a:r>
            <a:r>
              <a:rPr lang="pt-BR" dirty="0" err="1"/>
              <a:t>hiperparâmetros</a:t>
            </a:r>
            <a:r>
              <a:rPr lang="pt-BR" dirty="0"/>
              <a:t> e t é o número da iteração.</a:t>
            </a:r>
          </a:p>
          <a:p>
            <a:pPr marL="171450" indent="-171450">
              <a:buFont typeface="Arial" panose="020B0604020202020204" pitchFamily="34" charset="0"/>
              <a:buChar char="•"/>
            </a:pPr>
            <a:endParaRPr lang="pt-BR" dirty="0"/>
          </a:p>
          <a:p>
            <a:pPr marL="0" indent="0">
              <a:buFont typeface="Arial" panose="020B0604020202020204" pitchFamily="34" charset="0"/>
              <a:buNone/>
            </a:pPr>
            <a:r>
              <a:rPr lang="pt-BR" b="1" dirty="0"/>
              <a:t>Exemplo</a:t>
            </a:r>
            <a:r>
              <a:rPr lang="pt-BR" dirty="0"/>
              <a:t>: stocastic_gradient_descent_with_learning_schedule_and_with_figures.ipynb</a:t>
            </a:r>
          </a:p>
        </p:txBody>
      </p:sp>
      <p:sp>
        <p:nvSpPr>
          <p:cNvPr id="4" name="Slide Number Placeholder 3"/>
          <p:cNvSpPr>
            <a:spLocks noGrp="1"/>
          </p:cNvSpPr>
          <p:nvPr>
            <p:ph type="sldNum" sz="quarter" idx="10"/>
          </p:nvPr>
        </p:nvSpPr>
        <p:spPr/>
        <p:txBody>
          <a:bodyPr/>
          <a:lstStyle/>
          <a:p>
            <a:fld id="{DA8B99DF-01BC-492A-8CEF-4FD88D18DD9D}" type="slidenum">
              <a:rPr lang="nl-BE" smtClean="0"/>
              <a:t>22</a:t>
            </a:fld>
            <a:endParaRPr lang="nl-BE"/>
          </a:p>
        </p:txBody>
      </p:sp>
    </p:spTree>
    <p:extLst>
      <p:ext uri="{BB962C8B-B14F-4D97-AF65-F5344CB8AC3E}">
        <p14:creationId xmlns:p14="http://schemas.microsoft.com/office/powerpoint/2010/main" val="30747596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smtClean="0"/>
              <a:t>Exemplo: SGD_with_scikit_learn_lib.ipynb</a:t>
            </a:r>
          </a:p>
          <a:p>
            <a:endParaRPr lang="pt-BR" dirty="0" smtClean="0"/>
          </a:p>
          <a:p>
            <a:r>
              <a:rPr lang="pt-BR" dirty="0" smtClean="0"/>
              <a:t>Para </a:t>
            </a:r>
            <a:r>
              <a:rPr lang="pt-BR" dirty="0"/>
              <a:t>executar a regressão linear usando o SGD com o Scikit-Learn, você pode usar a classe SGDRegressor, cujo padrão é otimizar a função de custo do erro ao quadrado. O código a seguir executa 50 épocas, começando com uma taxa de aprendizado de 0,1 (eta0 = 0,1), usando o cronograma de aprendizado padrão (diferente do anterior) e não usa nenhuma regularização (penalidade = Nenhuma;</a:t>
            </a:r>
          </a:p>
          <a:p>
            <a:endParaRPr lang="pt-BR" dirty="0"/>
          </a:p>
          <a:p>
            <a:r>
              <a:rPr lang="pt-BR" dirty="0"/>
              <a:t>Informação retirada da documentação da classe </a:t>
            </a:r>
            <a:r>
              <a:rPr lang="pt-BR" dirty="0" err="1"/>
              <a:t>SGDRegressor</a:t>
            </a:r>
            <a:r>
              <a:rPr lang="pt-BR" dirty="0"/>
              <a:t> (https://scikit-learn.org/stable/modules/generated/sklearn.linear_model.SGDRegressor.html): </a:t>
            </a:r>
          </a:p>
          <a:p>
            <a:endParaRPr lang="pt-BR" dirty="0"/>
          </a:p>
          <a:p>
            <a:r>
              <a:rPr lang="pt-BR" b="1" dirty="0" err="1"/>
              <a:t>learning_rate</a:t>
            </a:r>
            <a:r>
              <a:rPr lang="pt-BR" dirty="0"/>
              <a:t>:</a:t>
            </a:r>
            <a:r>
              <a:rPr lang="pt-BR" baseline="0" dirty="0"/>
              <a:t> </a:t>
            </a:r>
            <a:r>
              <a:rPr lang="pt-BR" dirty="0" err="1"/>
              <a:t>string</a:t>
            </a:r>
            <a:r>
              <a:rPr lang="pt-BR" dirty="0"/>
              <a:t>, default=’</a:t>
            </a:r>
            <a:r>
              <a:rPr lang="pt-BR" dirty="0" err="1"/>
              <a:t>invscaling</a:t>
            </a:r>
            <a:r>
              <a:rPr lang="pt-BR" dirty="0"/>
              <a:t>’</a:t>
            </a:r>
          </a:p>
          <a:p>
            <a:r>
              <a:rPr lang="pt-BR" dirty="0"/>
              <a:t>‘</a:t>
            </a:r>
            <a:r>
              <a:rPr lang="pt-BR" dirty="0" err="1"/>
              <a:t>invscaling</a:t>
            </a:r>
            <a:r>
              <a:rPr lang="pt-BR" dirty="0"/>
              <a:t>’: [default]</a:t>
            </a:r>
          </a:p>
          <a:p>
            <a:r>
              <a:rPr lang="pt-BR" dirty="0"/>
              <a:t>	</a:t>
            </a:r>
            <a:r>
              <a:rPr lang="pt-BR" dirty="0" err="1"/>
              <a:t>eta</a:t>
            </a:r>
            <a:r>
              <a:rPr lang="pt-BR" dirty="0"/>
              <a:t> = eta0 / </a:t>
            </a:r>
            <a:r>
              <a:rPr lang="pt-BR" dirty="0" err="1"/>
              <a:t>pow</a:t>
            </a:r>
            <a:r>
              <a:rPr lang="pt-BR" dirty="0"/>
              <a:t>(t, </a:t>
            </a:r>
            <a:r>
              <a:rPr lang="pt-BR" dirty="0" err="1"/>
              <a:t>power_t</a:t>
            </a:r>
            <a:r>
              <a:rPr lang="pt-BR" dirty="0"/>
              <a:t>)</a:t>
            </a:r>
          </a:p>
          <a:p>
            <a:endParaRPr lang="pt-BR" dirty="0"/>
          </a:p>
          <a:p>
            <a:r>
              <a:rPr lang="en-US" b="1" dirty="0" err="1"/>
              <a:t>power_t</a:t>
            </a:r>
            <a:r>
              <a:rPr lang="en-US" dirty="0"/>
              <a:t>: double, default=0.25</a:t>
            </a:r>
          </a:p>
          <a:p>
            <a:r>
              <a:rPr lang="en-US" dirty="0"/>
              <a:t>The exponent for inverse scaling learning rate.</a:t>
            </a:r>
            <a:endParaRPr lang="pt-BR" dirty="0"/>
          </a:p>
          <a:p>
            <a:endParaRPr lang="pt-BR" dirty="0"/>
          </a:p>
          <a:p>
            <a:r>
              <a:rPr lang="en-US" b="1" dirty="0"/>
              <a:t>eta0</a:t>
            </a:r>
            <a:r>
              <a:rPr lang="en-US" b="0" dirty="0"/>
              <a:t>:</a:t>
            </a:r>
            <a:r>
              <a:rPr lang="en-US" dirty="0"/>
              <a:t> double, default=0.01</a:t>
            </a:r>
          </a:p>
          <a:p>
            <a:r>
              <a:rPr lang="en-US" dirty="0"/>
              <a:t>The initial learning rate for the ‘constant’, ‘</a:t>
            </a:r>
            <a:r>
              <a:rPr lang="en-US" dirty="0" err="1"/>
              <a:t>invscaling</a:t>
            </a:r>
            <a:r>
              <a:rPr lang="en-US" dirty="0"/>
              <a:t>’ or ‘adaptive’ schedules. The default value is 0.01.</a:t>
            </a:r>
            <a:endParaRPr lang="pt-BR" dirty="0"/>
          </a:p>
          <a:p>
            <a:endParaRPr lang="pt-BR" dirty="0"/>
          </a:p>
          <a:p>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23</a:t>
            </a:fld>
            <a:endParaRPr lang="nl-BE"/>
          </a:p>
        </p:txBody>
      </p:sp>
    </p:spTree>
    <p:extLst>
      <p:ext uri="{BB962C8B-B14F-4D97-AF65-F5344CB8AC3E}">
        <p14:creationId xmlns:p14="http://schemas.microsoft.com/office/powerpoint/2010/main" val="33554578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sz="1200" noProof="0" dirty="0"/>
              <a:t>Em geral, os algoritmos de aprendizado de máquina não apresentam bom desempenho quando as</a:t>
            </a:r>
            <a:r>
              <a:rPr lang="pt-BR" sz="1200" baseline="0" noProof="0" dirty="0"/>
              <a:t> features </a:t>
            </a:r>
            <a:r>
              <a:rPr lang="pt-BR" sz="1200" noProof="0" dirty="0"/>
              <a:t>têm escalas muito diferentes</a:t>
            </a:r>
            <a:r>
              <a:rPr lang="pt-BR" sz="1200" noProof="0" dirty="0" smtClean="0"/>
              <a:t>.</a:t>
            </a:r>
          </a:p>
          <a:p>
            <a:endParaRPr lang="pt-BR" sz="1200" noProof="0" dirty="0" smtClean="0"/>
          </a:p>
          <a:p>
            <a:r>
              <a:rPr lang="pt-BR" sz="1200" noProof="0" dirty="0" smtClean="0"/>
              <a:t>Algoritmos que</a:t>
            </a:r>
            <a:r>
              <a:rPr lang="pt-BR" sz="1200" baseline="0" noProof="0" dirty="0" smtClean="0"/>
              <a:t> utilizam</a:t>
            </a:r>
            <a:r>
              <a:rPr lang="pt-BR" sz="1200" noProof="0" dirty="0" smtClean="0"/>
              <a:t> distância como métrica de erro, como por exemplo Gradiente Descendente, RNA, KNN, K-means e SVM, são os mais afetados por</a:t>
            </a:r>
            <a:r>
              <a:rPr lang="pt-BR" sz="1200" baseline="0" noProof="0" dirty="0" smtClean="0"/>
              <a:t> atributos com diferentes intervalos de variação</a:t>
            </a:r>
            <a:r>
              <a:rPr lang="pt-BR" sz="1200" noProof="0" dirty="0" smtClean="0"/>
              <a:t>. Isso ocorre porque</a:t>
            </a:r>
            <a:r>
              <a:rPr lang="pt-BR" sz="1200" baseline="0" noProof="0" dirty="0" smtClean="0"/>
              <a:t> esses algoritmos</a:t>
            </a:r>
            <a:r>
              <a:rPr lang="pt-BR" sz="1200" noProof="0" dirty="0" smtClean="0"/>
              <a:t> usam distâncias entre pontos de dados para determinar sua similaridade.</a:t>
            </a:r>
            <a:endParaRPr lang="pt-BR" sz="1200" noProof="0" dirty="0"/>
          </a:p>
          <a:p>
            <a:endParaRPr lang="pt-BR" sz="1200" noProof="0" dirty="0"/>
          </a:p>
          <a:p>
            <a:r>
              <a:rPr lang="pt-BR" sz="1200" noProof="0" dirty="0"/>
              <a:t>Por exemplo, muitos algoritmos de ML calculam a distância entre dois pontos pela distância euclidiana. Se um das</a:t>
            </a:r>
            <a:r>
              <a:rPr lang="pt-BR" sz="1200" baseline="0" noProof="0" dirty="0"/>
              <a:t> features </a:t>
            </a:r>
            <a:r>
              <a:rPr lang="pt-BR" sz="1200" noProof="0" dirty="0"/>
              <a:t>tiver uma faixa de valores muito maior do que o</a:t>
            </a:r>
            <a:r>
              <a:rPr lang="pt-BR" sz="1200" baseline="0" noProof="0" dirty="0"/>
              <a:t> de outra feature</a:t>
            </a:r>
            <a:r>
              <a:rPr lang="pt-BR" sz="1200" noProof="0" dirty="0"/>
              <a:t>, o</a:t>
            </a:r>
            <a:r>
              <a:rPr lang="pt-BR" sz="1200" baseline="0" noProof="0" dirty="0"/>
              <a:t> cálculo da </a:t>
            </a:r>
            <a:r>
              <a:rPr lang="pt-BR" sz="1200" noProof="0" dirty="0"/>
              <a:t>distância será regido por essa</a:t>
            </a:r>
            <a:r>
              <a:rPr lang="pt-BR" sz="1200" baseline="0" noProof="0" dirty="0"/>
              <a:t> feature </a:t>
            </a:r>
            <a:r>
              <a:rPr lang="pt-BR" sz="1200" noProof="0" dirty="0"/>
              <a:t>em particular. Portanto, a</a:t>
            </a:r>
            <a:r>
              <a:rPr lang="pt-BR" sz="1200" baseline="0" noProof="0" dirty="0"/>
              <a:t> variação </a:t>
            </a:r>
            <a:r>
              <a:rPr lang="pt-BR" sz="1200" noProof="0" dirty="0"/>
              <a:t>de todos os recursos deve ser escalonada para que cada feature contribua com mesma importância na distância final.</a:t>
            </a:r>
            <a:endParaRPr lang="pt-BR" sz="1200" baseline="0" noProof="0" dirty="0"/>
          </a:p>
          <a:p>
            <a:endParaRPr lang="pt-BR" sz="1200" noProof="0" dirty="0"/>
          </a:p>
          <a:p>
            <a:r>
              <a:rPr lang="pt-BR" sz="1200" noProof="0" dirty="0"/>
              <a:t>O escalonamento de features é uma técnica para padronizar/normalizar as</a:t>
            </a:r>
            <a:r>
              <a:rPr lang="pt-BR" sz="1200" baseline="0" noProof="0" dirty="0"/>
              <a:t> features</a:t>
            </a:r>
            <a:r>
              <a:rPr lang="pt-BR" sz="1200" noProof="0" dirty="0"/>
              <a:t> em um intervalo fixo. É realizada durante o pré-processamento de dados para lidar com magnitudes, valores ou unidades</a:t>
            </a:r>
            <a:r>
              <a:rPr lang="pt-BR" sz="1200" baseline="0" noProof="0" dirty="0"/>
              <a:t> que tenham grandes variações de valores</a:t>
            </a:r>
            <a:r>
              <a:rPr lang="pt-BR" sz="1200" noProof="0" dirty="0"/>
              <a:t>. Se o escalonamento</a:t>
            </a:r>
            <a:r>
              <a:rPr lang="pt-BR" sz="1200" baseline="0" noProof="0" dirty="0"/>
              <a:t> </a:t>
            </a:r>
            <a:r>
              <a:rPr lang="pt-BR" sz="1200" noProof="0" dirty="0"/>
              <a:t>não for feito, um algoritmo de aprendizado de máquina tende a</a:t>
            </a:r>
            <a:r>
              <a:rPr lang="pt-BR" sz="1200" baseline="0" noProof="0" dirty="0"/>
              <a:t> dar mais importância a valores maiores </a:t>
            </a:r>
            <a:r>
              <a:rPr lang="pt-BR" sz="1200" noProof="0" dirty="0"/>
              <a:t>e</a:t>
            </a:r>
            <a:r>
              <a:rPr lang="pt-BR" sz="1200" baseline="0" noProof="0" dirty="0"/>
              <a:t> dar menos importância a valores menores</a:t>
            </a:r>
            <a:r>
              <a:rPr lang="pt-BR" sz="1200" noProof="0" dirty="0"/>
              <a:t>, independentemente da unidade dos valores. </a:t>
            </a:r>
          </a:p>
          <a:p>
            <a:endParaRPr lang="pt-BR" sz="1200" noProof="0" dirty="0"/>
          </a:p>
          <a:p>
            <a:r>
              <a:rPr lang="pt-BR" sz="1200" noProof="0" dirty="0"/>
              <a:t>Por exemplo, se um algoritmo não estiver usando um método de</a:t>
            </a:r>
            <a:r>
              <a:rPr lang="pt-BR" sz="1200" baseline="0" noProof="0" dirty="0"/>
              <a:t> escalonamento</a:t>
            </a:r>
            <a:r>
              <a:rPr lang="pt-BR" sz="1200" noProof="0" dirty="0"/>
              <a:t>, ele poderá considerar o valor de 3000 metros maior que 5 km, mas isso não é verdade e, nesse caso, o algoritmo fornecerá previsões incorretas. Portanto, usamos o escalonamento</a:t>
            </a:r>
            <a:r>
              <a:rPr lang="pt-BR" sz="1200" baseline="0" noProof="0" dirty="0"/>
              <a:t> de features </a:t>
            </a:r>
            <a:r>
              <a:rPr lang="pt-BR" sz="1200" noProof="0" dirty="0"/>
              <a:t>para trazer todos os valores para as mesmas magnitudes e, assim, resolver esse problema.</a:t>
            </a:r>
          </a:p>
          <a:p>
            <a:endParaRPr lang="pt-BR" sz="1200" noProof="0" dirty="0"/>
          </a:p>
          <a:p>
            <a:r>
              <a:rPr lang="pt-BR" sz="1200" noProof="0" dirty="0"/>
              <a:t>Os atributos com grandes magnitudes pesam muito mais nos cálculos de distância do que os atributos com pequenas magnitudes.</a:t>
            </a:r>
          </a:p>
          <a:p>
            <a:endParaRPr lang="pt-BR" sz="1200" noProof="0" dirty="0"/>
          </a:p>
          <a:p>
            <a:r>
              <a:rPr lang="pt-BR" sz="1200" b="1" noProof="0" dirty="0"/>
              <a:t>Intuição</a:t>
            </a:r>
            <a:r>
              <a:rPr lang="pt-BR" sz="1200" noProof="0" dirty="0"/>
              <a:t>:</a:t>
            </a:r>
          </a:p>
          <a:p>
            <a:endParaRPr lang="pt-BR" sz="1200" noProof="0" dirty="0"/>
          </a:p>
          <a:p>
            <a:r>
              <a:rPr lang="pt-BR" sz="1200" noProof="0" dirty="0"/>
              <a:t>Algoritmos de aprendizado de máquina funcionam com números e não tem conhecimento do que esses números representam. Um peso de 75 kg e uma distância de 75 quilômetros representam duas coisas completamente diferentes - isso nós, humanos, podemos entender facilmente. Mas para uma máquina, ambos valores 75 são a mesma coisa, independentemente do fato de as unidades de ambos serem diferentes. </a:t>
            </a:r>
          </a:p>
          <a:p>
            <a:endParaRPr lang="pt-BR" sz="1200" noProof="0" dirty="0"/>
          </a:p>
          <a:p>
            <a:r>
              <a:rPr lang="pt-BR" sz="1200" noProof="0" dirty="0"/>
              <a:t>Outro exemplo, uma idade média de 30 anos e uma população de 40000 habitantes, são unidades diferentes e portanto 40000 habitantes não pode ser dito ser maior do que 30 anos.</a:t>
            </a:r>
          </a:p>
          <a:p>
            <a:endParaRPr lang="pt-BR" sz="1200" noProof="0" dirty="0"/>
          </a:p>
          <a:p>
            <a:r>
              <a:rPr lang="pt-BR" sz="1200" noProof="0" dirty="0"/>
              <a:t>O algoritmo de ML vê apenas números - alguns variando em milhares e outros em torno de dezenas e assume</a:t>
            </a:r>
            <a:r>
              <a:rPr lang="pt-BR" sz="1200" baseline="0" noProof="0" dirty="0"/>
              <a:t> </a:t>
            </a:r>
            <a:r>
              <a:rPr lang="pt-BR" sz="1200" noProof="0" dirty="0"/>
              <a:t>que números maiores</a:t>
            </a:r>
            <a:r>
              <a:rPr lang="pt-BR" sz="1200" baseline="0" noProof="0" dirty="0"/>
              <a:t> tem maior importância</a:t>
            </a:r>
            <a:r>
              <a:rPr lang="pt-BR" sz="1200" noProof="0" dirty="0"/>
              <a:t>. Portanto, valores</a:t>
            </a:r>
            <a:r>
              <a:rPr lang="pt-BR" sz="1200" baseline="0" noProof="0" dirty="0"/>
              <a:t> </a:t>
            </a:r>
            <a:r>
              <a:rPr lang="pt-BR" sz="1200" noProof="0" dirty="0"/>
              <a:t>maiores</a:t>
            </a:r>
            <a:r>
              <a:rPr lang="pt-BR" sz="1200" baseline="0" noProof="0" dirty="0"/>
              <a:t> </a:t>
            </a:r>
            <a:r>
              <a:rPr lang="pt-BR" sz="1200" noProof="0" dirty="0"/>
              <a:t>começam a desempenhar um papel mais decisivo no treinamento do modelo.</a:t>
            </a:r>
          </a:p>
          <a:p>
            <a:endParaRPr lang="pt-BR" sz="1200" noProof="0" dirty="0"/>
          </a:p>
          <a:p>
            <a:r>
              <a:rPr lang="pt-BR" sz="1200" noProof="0" dirty="0"/>
              <a:t>É aí que está o problema. A importância da população não é</a:t>
            </a:r>
            <a:r>
              <a:rPr lang="pt-BR" sz="1200" baseline="0" noProof="0" dirty="0"/>
              <a:t> maior do que a importância da idade média, os dois valores não podem ser comparados</a:t>
            </a:r>
            <a:r>
              <a:rPr lang="pt-BR" sz="1200" noProof="0" dirty="0"/>
              <a:t>. Porém, o algoritmo supõe que, desde 54000&gt; 51,7 e 130000&gt; 45,9, e</a:t>
            </a:r>
            <a:r>
              <a:rPr lang="pt-BR" sz="1200" baseline="0" noProof="0" dirty="0"/>
              <a:t> </a:t>
            </a:r>
            <a:r>
              <a:rPr lang="pt-BR" sz="1200" noProof="0" dirty="0"/>
              <a:t>portanto, a população é uma feature mais importante, o que é incorreto.</a:t>
            </a:r>
          </a:p>
          <a:p>
            <a:endParaRPr lang="pt-BR" sz="1200" noProof="0" dirty="0"/>
          </a:p>
          <a:p>
            <a:r>
              <a:rPr lang="pt-BR" sz="1200" noProof="0" dirty="0"/>
              <a:t>Esse problema ocorre com todo algoritmo que se baseia no cálculo da distância durante a fase de treinamento.</a:t>
            </a:r>
          </a:p>
          <a:p>
            <a:endParaRPr lang="pt-BR" sz="1200" noProof="0" dirty="0"/>
          </a:p>
          <a:p>
            <a:r>
              <a:rPr lang="pt-BR" sz="1200" b="1" noProof="0" dirty="0"/>
              <a:t>Escalonamento de </a:t>
            </a:r>
            <a:r>
              <a:rPr lang="pt-BR" sz="1200" b="1" u="sng" noProof="0" dirty="0"/>
              <a:t>atributos</a:t>
            </a:r>
            <a:r>
              <a:rPr lang="pt-BR" sz="1200" b="1" noProof="0" dirty="0"/>
              <a:t>/</a:t>
            </a:r>
            <a:r>
              <a:rPr lang="pt-BR" sz="1200" b="1" noProof="0" dirty="0" err="1"/>
              <a:t>features</a:t>
            </a:r>
            <a:r>
              <a:rPr lang="pt-BR" sz="1200" noProof="0" dirty="0"/>
              <a:t>:</a:t>
            </a:r>
          </a:p>
          <a:p>
            <a:endParaRPr lang="pt-BR" sz="1200" noProof="0" dirty="0"/>
          </a:p>
          <a:p>
            <a:r>
              <a:rPr lang="pt-BR" sz="1200" dirty="0"/>
              <a:t>Existem duas maneiras comuns de fazer com que todos os atributos tenham a mesma escala: escalonamento</a:t>
            </a:r>
            <a:r>
              <a:rPr lang="pt-BR" sz="1200" baseline="0" dirty="0"/>
              <a:t> min-</a:t>
            </a:r>
            <a:r>
              <a:rPr lang="pt-BR" sz="1200" baseline="0" dirty="0" err="1"/>
              <a:t>max</a:t>
            </a:r>
            <a:r>
              <a:rPr lang="pt-BR" sz="1200" baseline="0" dirty="0"/>
              <a:t> (também conhecido como normalização)</a:t>
            </a:r>
            <a:r>
              <a:rPr lang="pt-BR" sz="1200" dirty="0"/>
              <a:t> e a padronização.</a:t>
            </a:r>
          </a:p>
          <a:p>
            <a:pPr marL="0" indent="0">
              <a:buFont typeface="Arial" panose="020B0604020202020204" pitchFamily="34" charset="0"/>
              <a:buNone/>
            </a:pPr>
            <a:r>
              <a:rPr lang="pt-BR" sz="1200" dirty="0"/>
              <a:t>Em</a:t>
            </a:r>
            <a:r>
              <a:rPr lang="pt-BR" sz="1200" baseline="0" dirty="0"/>
              <a:t> alguns casos</a:t>
            </a:r>
            <a:r>
              <a:rPr lang="pt-BR" sz="1200" dirty="0"/>
              <a:t>, ajuda a acelerar a</a:t>
            </a:r>
            <a:r>
              <a:rPr lang="pt-BR" sz="1200" baseline="0" dirty="0"/>
              <a:t> convergência de </a:t>
            </a:r>
            <a:r>
              <a:rPr lang="pt-BR" sz="1200" dirty="0"/>
              <a:t>um algoritmo,</a:t>
            </a:r>
            <a:r>
              <a:rPr lang="pt-BR" sz="1200" baseline="0" dirty="0"/>
              <a:t> como por exemplo, o gradiente descendente.</a:t>
            </a:r>
          </a:p>
          <a:p>
            <a:pPr marL="0" indent="0">
              <a:buFont typeface="Arial" panose="020B0604020202020204" pitchFamily="34" charset="0"/>
              <a:buNone/>
            </a:pPr>
            <a:r>
              <a:rPr lang="pt-BR" sz="1200" baseline="0" dirty="0"/>
              <a:t>É aplicado durante pré-processamento dos exemplos de treinamento (i.e., features).</a:t>
            </a:r>
            <a:endParaRPr lang="nl-BE" sz="1200" dirty="0"/>
          </a:p>
          <a:p>
            <a:endParaRPr lang="pt-BR" sz="1200" noProof="0" dirty="0"/>
          </a:p>
          <a:p>
            <a:r>
              <a:rPr lang="pt-BR" sz="1200" b="1" noProof="0" dirty="0"/>
              <a:t>Vantagens</a:t>
            </a:r>
            <a:r>
              <a:rPr lang="pt-BR" sz="1200" noProof="0" dirty="0"/>
              <a:t>:</a:t>
            </a:r>
          </a:p>
          <a:p>
            <a:endParaRPr lang="pt-BR" sz="1200" noProof="0" dirty="0"/>
          </a:p>
          <a:p>
            <a:pPr marL="171450" indent="-171450">
              <a:buFont typeface="Arial" panose="020B0604020202020204" pitchFamily="34" charset="0"/>
              <a:buChar char="•"/>
            </a:pPr>
            <a:r>
              <a:rPr lang="pt-BR" sz="1200" noProof="0" dirty="0"/>
              <a:t>Possibilita comparar o peso/influência de cada feature no modelo.</a:t>
            </a:r>
          </a:p>
          <a:p>
            <a:pPr marL="171450" indent="-171450">
              <a:buFont typeface="Arial" panose="020B0604020202020204" pitchFamily="34" charset="0"/>
              <a:buChar char="•"/>
            </a:pPr>
            <a:r>
              <a:rPr lang="pt-BR" sz="1200" noProof="0" dirty="0"/>
              <a:t>Melhora o desempenho e a estabilidade do treinamento do modelo.</a:t>
            </a:r>
          </a:p>
          <a:p>
            <a:endParaRPr lang="pt-BR" sz="1200" noProof="0" dirty="0"/>
          </a:p>
        </p:txBody>
      </p:sp>
      <p:sp>
        <p:nvSpPr>
          <p:cNvPr id="4" name="Slide Number Placeholder 3"/>
          <p:cNvSpPr>
            <a:spLocks noGrp="1"/>
          </p:cNvSpPr>
          <p:nvPr>
            <p:ph type="sldNum" sz="quarter" idx="10"/>
          </p:nvPr>
        </p:nvSpPr>
        <p:spPr/>
        <p:txBody>
          <a:bodyPr/>
          <a:lstStyle/>
          <a:p>
            <a:fld id="{DA8B99DF-01BC-492A-8CEF-4FD88D18DD9D}" type="slidenum">
              <a:rPr lang="nl-BE" smtClean="0"/>
              <a:t>24</a:t>
            </a:fld>
            <a:endParaRPr lang="nl-BE"/>
          </a:p>
        </p:txBody>
      </p:sp>
    </p:spTree>
    <p:extLst>
      <p:ext uri="{BB962C8B-B14F-4D97-AF65-F5344CB8AC3E}">
        <p14:creationId xmlns:p14="http://schemas.microsoft.com/office/powerpoint/2010/main" val="33963102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nl-BE" b="1" dirty="0" err="1"/>
              <a:t>Escalonamento</a:t>
            </a:r>
            <a:r>
              <a:rPr lang="nl-BE" b="1" dirty="0"/>
              <a:t> dos </a:t>
            </a:r>
            <a:r>
              <a:rPr lang="nl-BE" b="1" dirty="0" err="1"/>
              <a:t>objetivos</a:t>
            </a:r>
            <a:r>
              <a:rPr lang="nl-BE" b="1" dirty="0"/>
              <a:t> </a:t>
            </a:r>
            <a:r>
              <a:rPr lang="nl-BE" b="1" dirty="0" err="1"/>
              <a:t>ou</a:t>
            </a:r>
            <a:r>
              <a:rPr lang="nl-BE" b="1" dirty="0"/>
              <a:t> </a:t>
            </a:r>
            <a:r>
              <a:rPr lang="nl-BE" b="1" dirty="0" err="1"/>
              <a:t>rótulos</a:t>
            </a:r>
            <a:endParaRPr lang="nl-BE" b="1" dirty="0"/>
          </a:p>
          <a:p>
            <a:pPr marL="171450" indent="-171450">
              <a:buFont typeface="Arial" panose="020B0604020202020204" pitchFamily="34" charset="0"/>
              <a:buChar char="•"/>
            </a:pPr>
            <a:r>
              <a:rPr lang="nl-BE" dirty="0"/>
              <a:t>https://machinelearningmastery.com/how-to-transform-target-variables-for-regression-with-scikit-learn/</a:t>
            </a:r>
          </a:p>
          <a:p>
            <a:pPr marL="171450" indent="-171450">
              <a:buFont typeface="Arial" panose="020B0604020202020204" pitchFamily="34" charset="0"/>
              <a:buChar char="•"/>
            </a:pPr>
            <a:r>
              <a:rPr lang="nl-BE" dirty="0"/>
              <a:t>https://machinelearningmastery.com/how-to-improve-neural-network-stability-and-modeling-performance-with-data-scaling/</a:t>
            </a:r>
          </a:p>
        </p:txBody>
      </p:sp>
      <p:sp>
        <p:nvSpPr>
          <p:cNvPr id="4" name="Slide Number Placeholder 3"/>
          <p:cNvSpPr>
            <a:spLocks noGrp="1"/>
          </p:cNvSpPr>
          <p:nvPr>
            <p:ph type="sldNum" sz="quarter" idx="10"/>
          </p:nvPr>
        </p:nvSpPr>
        <p:spPr/>
        <p:txBody>
          <a:bodyPr/>
          <a:lstStyle/>
          <a:p>
            <a:fld id="{DA8B99DF-01BC-492A-8CEF-4FD88D18DD9D}" type="slidenum">
              <a:rPr lang="nl-BE" smtClean="0"/>
              <a:t>28</a:t>
            </a:fld>
            <a:endParaRPr lang="nl-BE"/>
          </a:p>
        </p:txBody>
      </p:sp>
    </p:spTree>
    <p:extLst>
      <p:ext uri="{BB962C8B-B14F-4D97-AF65-F5344CB8AC3E}">
        <p14:creationId xmlns:p14="http://schemas.microsoft.com/office/powerpoint/2010/main" val="36355863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b="1" dirty="0" smtClean="0"/>
              <a:t>Exemplo</a:t>
            </a:r>
            <a:r>
              <a:rPr lang="pt-BR" dirty="0" smtClean="0"/>
              <a:t>: linear_regression_selecting_the_learning_rate.ipynb</a:t>
            </a:r>
          </a:p>
          <a:p>
            <a:endParaRPr lang="pt-BR" dirty="0" smtClean="0"/>
          </a:p>
          <a:p>
            <a:r>
              <a:rPr lang="pt-BR" dirty="0" smtClean="0"/>
              <a:t>Se </a:t>
            </a:r>
            <a:r>
              <a:rPr lang="pt-BR" dirty="0"/>
              <a:t>o</a:t>
            </a:r>
            <a:r>
              <a:rPr lang="pt-BR" baseline="0" dirty="0"/>
              <a:t> passo</a:t>
            </a:r>
            <a:r>
              <a:rPr lang="pt-BR" dirty="0"/>
              <a:t> de aprendizagem for muito pequeno, o algoritmo precisará passar por muitas iterações para convergir, o que levará muito tempo.</a:t>
            </a:r>
          </a:p>
          <a:p>
            <a:endParaRPr lang="pt-BR" dirty="0"/>
          </a:p>
          <a:p>
            <a:r>
              <a:rPr lang="pt-BR" dirty="0"/>
              <a:t>Por outro lado, se ele</a:t>
            </a:r>
            <a:r>
              <a:rPr lang="pt-BR" baseline="0" dirty="0"/>
              <a:t> </a:t>
            </a:r>
            <a:r>
              <a:rPr lang="pt-BR" dirty="0"/>
              <a:t>for muito grande, você pode pular o vale e acabar do outro lado, possivelmente até mais alto do que antes. Isso pode fazer o algoritmo divergir, com valores cada vez maiores, falhando em encontrar uma boa solução.</a:t>
            </a:r>
          </a:p>
          <a:p>
            <a:endParaRPr lang="pt-BR" dirty="0"/>
          </a:p>
          <a:p>
            <a:r>
              <a:rPr lang="pt-BR" dirty="0"/>
              <a:t>Assim, o</a:t>
            </a:r>
            <a:r>
              <a:rPr lang="pt-BR" baseline="0" dirty="0"/>
              <a:t> passo </a:t>
            </a:r>
            <a:r>
              <a:rPr lang="pt-BR" dirty="0"/>
              <a:t>de aprendizagem deve ser experimentado/explorado para encontrar o melhor valor que acelere a descida do gradiente.</a:t>
            </a:r>
          </a:p>
          <a:p>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3</a:t>
            </a:fld>
            <a:endParaRPr lang="nl-BE"/>
          </a:p>
        </p:txBody>
      </p:sp>
    </p:spTree>
    <p:extLst>
      <p:ext uri="{BB962C8B-B14F-4D97-AF65-F5344CB8AC3E}">
        <p14:creationId xmlns:p14="http://schemas.microsoft.com/office/powerpoint/2010/main" val="417000060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smtClean="0"/>
              <a:t>A normalização é usada quando se sabe que a distribuição dos</a:t>
            </a:r>
            <a:r>
              <a:rPr lang="pt-BR" baseline="0" dirty="0" smtClean="0"/>
              <a:t> atributos </a:t>
            </a:r>
            <a:r>
              <a:rPr lang="pt-BR" dirty="0" smtClean="0"/>
              <a:t>não segue uma distribuição Gaussiana. Isso pode ser útil em algoritmos que não assumem nenhuma distribuição de dados, como K-vizinhos mais próximos e redes neurais.</a:t>
            </a:r>
          </a:p>
          <a:p>
            <a:endParaRPr lang="pt-BR" dirty="0" smtClean="0"/>
          </a:p>
          <a:p>
            <a:r>
              <a:rPr lang="pt-BR" dirty="0" smtClean="0"/>
              <a:t>A padronização, por outro lado, pode ser útil nos casos em que os atributos seguem uma distribuição gaussiana. No entanto, isso não precisa ser necessariamente verdade. Além disso, ao contrário da normalização, a padronização não tem um intervalo delimitador. Portanto, mesmo que os</a:t>
            </a:r>
            <a:r>
              <a:rPr lang="pt-BR" baseline="0" dirty="0" smtClean="0"/>
              <a:t> atributos</a:t>
            </a:r>
            <a:r>
              <a:rPr lang="pt-BR" dirty="0" smtClean="0"/>
              <a:t> tenham valores discrepantes, eles não serão afetados pela padronização.</a:t>
            </a:r>
          </a:p>
          <a:p>
            <a:endParaRPr lang="pt-BR" dirty="0" smtClean="0"/>
          </a:p>
          <a:p>
            <a:r>
              <a:rPr lang="pt-BR" dirty="0" smtClean="0"/>
              <a:t>No entanto, a escolha de usar normalização ou padronização dependerá do problema e do algoritmo de aprendizado de máquina que está sendo usando. Não existe uma regra rígida e direta para informar quando normalizar ou padronizar os atributos. Portanto,</a:t>
            </a:r>
            <a:r>
              <a:rPr lang="pt-BR" baseline="0" dirty="0" smtClean="0"/>
              <a:t> é comum treinar</a:t>
            </a:r>
            <a:r>
              <a:rPr lang="pt-BR" dirty="0" smtClean="0"/>
              <a:t> o modelo com</a:t>
            </a:r>
            <a:r>
              <a:rPr lang="pt-BR" baseline="0" dirty="0" smtClean="0"/>
              <a:t> os</a:t>
            </a:r>
            <a:r>
              <a:rPr lang="pt-BR" dirty="0" smtClean="0"/>
              <a:t> dados brutos, normalizados e padronizados e em seguida comparar o desempenho</a:t>
            </a:r>
            <a:r>
              <a:rPr lang="pt-BR" baseline="0" dirty="0" smtClean="0"/>
              <a:t> para cada um dos casos</a:t>
            </a:r>
            <a:r>
              <a:rPr lang="pt-BR" dirty="0" smtClean="0"/>
              <a:t>.</a:t>
            </a:r>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29</a:t>
            </a:fld>
            <a:endParaRPr lang="nl-BE"/>
          </a:p>
        </p:txBody>
      </p:sp>
    </p:spTree>
    <p:extLst>
      <p:ext uri="{BB962C8B-B14F-4D97-AF65-F5344CB8AC3E}">
        <p14:creationId xmlns:p14="http://schemas.microsoft.com/office/powerpoint/2010/main" val="157205885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baseline="0" dirty="0" smtClean="0"/>
                  <a:t>Exemplo: escalonamento_de_atributos_com_scikit_learn.ipynb</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baseline="0" dirty="0" smtClean="0"/>
                  <a:t>Por </a:t>
                </a:r>
                <a:r>
                  <a:rPr lang="pt-BR" sz="1200" baseline="0" dirty="0"/>
                  <a:t>exemplo, se no caso do gradiente descendente as features tiverem escalas muito diferentes, os </a:t>
                </a:r>
                <a:r>
                  <a:rPr lang="pt-BR" sz="1200" baseline="0" dirty="0" smtClean="0"/>
                  <a:t>pesos de atributos com </a:t>
                </a:r>
                <a:r>
                  <a:rPr lang="pt-BR" sz="1200" baseline="0" dirty="0"/>
                  <a:t>escala muito grande vão ser atualizados mais rapidamente do que </a:t>
                </a:r>
                <a:r>
                  <a:rPr lang="pt-BR" sz="1200" baseline="0" dirty="0" smtClean="0"/>
                  <a:t>pesos de atributos com </a:t>
                </a:r>
                <a:r>
                  <a:rPr lang="pt-BR" sz="1200" baseline="0" dirty="0"/>
                  <a:t>escala pequena.</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baseline="0" noProof="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noProof="0" dirty="0"/>
                  <a:t>Critério</a:t>
                </a:r>
                <a:r>
                  <a:rPr lang="pt-BR" sz="1200" baseline="0" noProof="0" dirty="0"/>
                  <a:t> de parada (ou convergência) desse exemplo foi o erro entre épocas/iterações subsequentes cair abaixo de 1e-3 com um máximo número de iterações igual a </a:t>
                </a:r>
                <a:r>
                  <a:rPr lang="pt-BR" sz="1200" b="0" i="0" u="none" strike="noStrike" kern="1200" baseline="0" dirty="0">
                    <a:solidFill>
                      <a:schemeClr val="tx1"/>
                    </a:solidFill>
                    <a:latin typeface="+mn-lt"/>
                    <a:ea typeface="+mn-ea"/>
                    <a:cs typeface="+mn-cs"/>
                  </a:rPr>
                  <a:t>10000</a:t>
                </a:r>
                <a:r>
                  <a:rPr lang="pt-BR" sz="1200" noProof="0"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noProof="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noProof="0" dirty="0"/>
                  <a:t>Veja que no caso não-escalonado o algoritmo “converge” com quase 2000 </a:t>
                </a:r>
                <a:r>
                  <a:rPr lang="pt-BR" sz="1200" baseline="0" noProof="0" dirty="0"/>
                  <a:t>épocas. Nesse caso, a2 é atualizado muito mais rapidamente do que a1, dado que </a:t>
                </a:r>
                <a:r>
                  <a:rPr lang="pt-BR" sz="1200" baseline="0" noProof="0" dirty="0" smtClean="0"/>
                  <a:t>o atributo x2 </a:t>
                </a:r>
                <a:r>
                  <a:rPr lang="pt-BR" sz="1200" baseline="0" noProof="0" dirty="0"/>
                  <a:t>tem variação maior. A variação do gradiente na direção x2 é maior do que na direção x1, ou seja, a descida na direção de x2 é íngreme enquanto na direção de x1 é praticamente uma reta (inclinação igual a 0), fazendo com que a atualização </a:t>
                </a:r>
                <a:r>
                  <a:rPr lang="pt-BR" sz="1200" baseline="0" noProof="0" dirty="0" smtClean="0"/>
                  <a:t>do peso </a:t>
                </a:r>
                <a:r>
                  <a:rPr lang="pt-BR" sz="1200" baseline="0" noProof="0" dirty="0"/>
                  <a:t>a1 seja muito pequena.</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baseline="0" noProof="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baseline="0" noProof="0" dirty="0"/>
                  <a:t>O aumento da variação de </a:t>
                </a:r>
                <a:r>
                  <a:rPr lang="pt-BR" sz="1200" baseline="0" noProof="0" dirty="0" smtClean="0"/>
                  <a:t>um dos atributos faz </a:t>
                </a:r>
                <a:r>
                  <a:rPr lang="pt-BR" sz="1200" baseline="0" noProof="0" dirty="0"/>
                  <a:t>com que o círculos de contorno se tornem elipses que tendem a linhas paralelas quando essa variação é muito grande em relação </a:t>
                </a:r>
                <a:r>
                  <a:rPr lang="pt-BR" sz="1200" baseline="0" noProof="0" dirty="0" smtClean="0"/>
                  <a:t>ao outro atributo. </a:t>
                </a:r>
                <a:r>
                  <a:rPr lang="pt-BR" sz="1200" baseline="0" noProof="0" dirty="0"/>
                  <a:t>Denotando que </a:t>
                </a:r>
                <a:r>
                  <a:rPr lang="pt-BR" sz="1200" baseline="0" noProof="0" dirty="0" smtClean="0"/>
                  <a:t>um dos atributos tem </a:t>
                </a:r>
                <a:r>
                  <a:rPr lang="pt-BR" sz="1200" baseline="0" noProof="0" dirty="0"/>
                  <a:t>variação muito maior do que </a:t>
                </a:r>
                <a:r>
                  <a:rPr lang="pt-BR" sz="1200" baseline="0" noProof="0" dirty="0" smtClean="0"/>
                  <a:t>o do outro. </a:t>
                </a:r>
                <a:r>
                  <a:rPr lang="pt-BR" sz="1200" baseline="0" noProof="0" dirty="0"/>
                  <a:t>Outra forma de ver isso, é notar que como x2 tem variação maior do que x1, o erro ao longo de a2 varia muito mais rapidamente do que ao longo de a1, mostrando que x2 contribui muito mais no valor final do erro e que x1 tem pouca contribuição no valor do erro.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noProof="0" dirty="0"/>
              </a:p>
              <a:p>
                <a:endParaRPr lang="pt-BR" sz="1200"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baseline="0" dirty="0" smtClean="0"/>
                  <a:t>Por exemplo, se no caso do gradiente descendente as features tiverem escalas muito diferentes, os parâmetros de features com escala muito grande vão ser atualizados mais rapidamente do que parâmetros de features com escala pequena.</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baseline="0" noProof="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t>Nesse caso, o cálculo da distância (erro) entre  </a:t>
                </a:r>
                <a:r>
                  <a:rPr lang="pt-BR" b="0" i="0" smtClean="0">
                    <a:latin typeface="Cambria Math" panose="02040503050406030204" pitchFamily="18" charset="0"/>
                    <a:ea typeface="Cambria Math" panose="02040503050406030204" pitchFamily="18" charset="0"/>
                  </a:rPr>
                  <a:t>y e </a:t>
                </a:r>
                <a:r>
                  <a:rPr lang="pt-BR" i="0">
                    <a:latin typeface="Cambria Math" panose="02040503050406030204" pitchFamily="18" charset="0"/>
                    <a:ea typeface="Cambria Math" panose="02040503050406030204" pitchFamily="18" charset="0"/>
                  </a:rPr>
                  <a:t>ℎ</a:t>
                </a:r>
                <a:r>
                  <a:rPr lang="pt-BR" b="1" i="0">
                    <a:latin typeface="Cambria Math" panose="02040503050406030204" pitchFamily="18" charset="0"/>
                    <a:ea typeface="Cambria Math" panose="02040503050406030204" pitchFamily="18" charset="0"/>
                  </a:rPr>
                  <a:t>(𝒙)</a:t>
                </a:r>
                <a:r>
                  <a:rPr lang="pt-BR" dirty="0" smtClean="0"/>
                  <a:t> será dominado por </a:t>
                </a:r>
                <a:r>
                  <a:rPr lang="pt-BR" i="0">
                    <a:latin typeface="Cambria Math" panose="02040503050406030204" pitchFamily="18" charset="0"/>
                  </a:rPr>
                  <a:t>𝑥_1</a:t>
                </a:r>
                <a:r>
                  <a:rPr lang="pt-BR" dirty="0" smtClean="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noProof="0" dirty="0" smtClean="0"/>
              </a:p>
              <a:p>
                <a:endParaRPr lang="pt-BR" dirty="0"/>
              </a:p>
            </p:txBody>
          </p:sp>
        </mc:Fallback>
      </mc:AlternateContent>
      <p:sp>
        <p:nvSpPr>
          <p:cNvPr id="4" name="Slide Number Placeholder 3"/>
          <p:cNvSpPr>
            <a:spLocks noGrp="1"/>
          </p:cNvSpPr>
          <p:nvPr>
            <p:ph type="sldNum" sz="quarter" idx="10"/>
          </p:nvPr>
        </p:nvSpPr>
        <p:spPr/>
        <p:txBody>
          <a:bodyPr/>
          <a:lstStyle/>
          <a:p>
            <a:fld id="{DA8B99DF-01BC-492A-8CEF-4FD88D18DD9D}" type="slidenum">
              <a:rPr lang="nl-BE" smtClean="0"/>
              <a:t>30</a:t>
            </a:fld>
            <a:endParaRPr lang="nl-BE"/>
          </a:p>
        </p:txBody>
      </p:sp>
    </p:spTree>
    <p:extLst>
      <p:ext uri="{BB962C8B-B14F-4D97-AF65-F5344CB8AC3E}">
        <p14:creationId xmlns:p14="http://schemas.microsoft.com/office/powerpoint/2010/main" val="218926192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baseline="0" noProof="0" dirty="0"/>
                  <a:t>Já no caso padronizado, a superfície se torna mais próxima de uma tigela, com círculos de contorno mais “circulares”, denotando que a superfície tem inclinação similar em todas as direções pois os atributos agora tem variações similares. Desta forma, vemos que ambas features, x1 e x2, contribuem igualmente para o cálculo do erro.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baseline="0" noProof="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baseline="0" noProof="0" dirty="0"/>
                  <a:t>Nota-se também que algoritmo converge em apenas 3 épocas.</a:t>
                </a:r>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baseline="0" dirty="0" smtClean="0"/>
                  <a:t>Por exemplo, se no caso do gradiente descendente as features tiverem escalas muito diferentes, os parâmetros de features com escala muito grande vão ser atualizados mais rapidamente do que parâmetros de features com escala pequena.</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baseline="0" noProof="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t>Nesse caso, o cálculo da distância (erro) entre  </a:t>
                </a:r>
                <a:r>
                  <a:rPr lang="pt-BR" b="0" i="0" smtClean="0">
                    <a:latin typeface="Cambria Math" panose="02040503050406030204" pitchFamily="18" charset="0"/>
                    <a:ea typeface="Cambria Math" panose="02040503050406030204" pitchFamily="18" charset="0"/>
                  </a:rPr>
                  <a:t>y e </a:t>
                </a:r>
                <a:r>
                  <a:rPr lang="pt-BR" i="0">
                    <a:latin typeface="Cambria Math" panose="02040503050406030204" pitchFamily="18" charset="0"/>
                    <a:ea typeface="Cambria Math" panose="02040503050406030204" pitchFamily="18" charset="0"/>
                  </a:rPr>
                  <a:t>ℎ</a:t>
                </a:r>
                <a:r>
                  <a:rPr lang="pt-BR" b="1" i="0">
                    <a:latin typeface="Cambria Math" panose="02040503050406030204" pitchFamily="18" charset="0"/>
                    <a:ea typeface="Cambria Math" panose="02040503050406030204" pitchFamily="18" charset="0"/>
                  </a:rPr>
                  <a:t>(𝒙)</a:t>
                </a:r>
                <a:r>
                  <a:rPr lang="pt-BR" dirty="0" smtClean="0"/>
                  <a:t> será dominado por </a:t>
                </a:r>
                <a:r>
                  <a:rPr lang="pt-BR" i="0">
                    <a:latin typeface="Cambria Math" panose="02040503050406030204" pitchFamily="18" charset="0"/>
                  </a:rPr>
                  <a:t>𝑥_1</a:t>
                </a:r>
                <a:r>
                  <a:rPr lang="pt-BR" dirty="0" smtClean="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noProof="0" dirty="0" smtClean="0"/>
              </a:p>
              <a:p>
                <a:endParaRPr lang="pt-BR" dirty="0"/>
              </a:p>
            </p:txBody>
          </p:sp>
        </mc:Fallback>
      </mc:AlternateContent>
      <p:sp>
        <p:nvSpPr>
          <p:cNvPr id="4" name="Slide Number Placeholder 3"/>
          <p:cNvSpPr>
            <a:spLocks noGrp="1"/>
          </p:cNvSpPr>
          <p:nvPr>
            <p:ph type="sldNum" sz="quarter" idx="10"/>
          </p:nvPr>
        </p:nvSpPr>
        <p:spPr/>
        <p:txBody>
          <a:bodyPr/>
          <a:lstStyle/>
          <a:p>
            <a:fld id="{DA8B99DF-01BC-492A-8CEF-4FD88D18DD9D}" type="slidenum">
              <a:rPr lang="nl-BE" smtClean="0"/>
              <a:t>31</a:t>
            </a:fld>
            <a:endParaRPr lang="nl-BE"/>
          </a:p>
        </p:txBody>
      </p:sp>
    </p:spTree>
    <p:extLst>
      <p:ext uri="{BB962C8B-B14F-4D97-AF65-F5344CB8AC3E}">
        <p14:creationId xmlns:p14="http://schemas.microsoft.com/office/powerpoint/2010/main" val="147885310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pt-BR" b="1" dirty="0" smtClean="0"/>
                  <a:t>Exemplo</a:t>
                </a:r>
                <a:r>
                  <a:rPr lang="pt-BR" dirty="0" smtClean="0"/>
                  <a:t>:</a:t>
                </a:r>
                <a:r>
                  <a:rPr lang="pt-BR" baseline="0" dirty="0" smtClean="0"/>
                  <a:t> feature_scaling_gradient_variation.ipynb</a:t>
                </a:r>
              </a:p>
              <a:p>
                <a:endParaRPr lang="pt-BR" baseline="0" dirty="0" smtClean="0"/>
              </a:p>
              <a:p>
                <a:r>
                  <a:rPr lang="pt-BR" baseline="0" dirty="0" smtClean="0"/>
                  <a:t>Critério de parada: atingir número máximo de iterações ou que o erro entre iterações subsequentes seja maior ou igual a 0.0001, indicando que o erro vs. Iterações se tornou constante.</a:t>
                </a:r>
              </a:p>
              <a:p>
                <a:endParaRPr lang="pt-BR" baseline="0" dirty="0" smtClean="0"/>
              </a:p>
              <a:p>
                <a:r>
                  <a:rPr lang="pt-BR" baseline="0" dirty="0" smtClean="0"/>
                  <a:t>Padronização diminui o número de iterações necessárias para que o erro entre iterações subsequentes seja maior do que 0.0001, ou seja, que ele se torne praticamente constante. Portanto, a padronização diminuiu o tempo de convergência.</a:t>
                </a:r>
              </a:p>
              <a:p>
                <a:endParaRPr lang="pt-BR" baseline="0" dirty="0" smtClean="0"/>
              </a:p>
              <a:p>
                <a:r>
                  <a:rPr lang="pt-BR" baseline="0" dirty="0" smtClean="0"/>
                  <a:t>Sem a padronização, o algoritmo do GD precisa das 2000 iterações configuradas como sendo o número máxímo, porém, nós apenas apresentados até a 10 iteração por motivos de comparação dos resultados.</a:t>
                </a:r>
              </a:p>
              <a:p>
                <a:endParaRPr lang="pt-BR" baseline="0" dirty="0" smtClean="0"/>
              </a:p>
              <a:p>
                <a:r>
                  <a:rPr lang="pt-BR" baseline="0" dirty="0" smtClean="0"/>
                  <a:t>Já com a padronização, o algoritmo precisa de apenas 8 iterações para que o critério de parada do erro entre interações subjequentes se torne verdadeiro.</a:t>
                </a:r>
              </a:p>
              <a:p>
                <a:endParaRPr lang="pt-BR" baseline="0" dirty="0" smtClean="0"/>
              </a:p>
              <a:p>
                <a:pPr algn="just"/>
                <a:r>
                  <a:rPr lang="pt-BR" dirty="0" smtClean="0"/>
                  <a:t>Sem a padronização, pesos de atributos com variação muito grande são atualizados mais rapidamente do que pesos de atributos com variação pequena.</a:t>
                </a:r>
              </a:p>
              <a:p>
                <a:pPr marL="628650" lvl="1" indent="-171450" algn="just">
                  <a:buFont typeface="Arial" panose="020B0604020202020204" pitchFamily="34" charset="0"/>
                  <a:buChar char="•"/>
                </a:pPr>
                <a14:m>
                  <m:oMath xmlns:m="http://schemas.openxmlformats.org/officeDocument/2006/math">
                    <m:sSub>
                      <m:sSubPr>
                        <m:ctrlPr>
                          <a:rPr lang="pt-BR" i="1" smtClean="0">
                            <a:latin typeface="Cambria Math" panose="02040503050406030204" pitchFamily="18" charset="0"/>
                          </a:rPr>
                        </m:ctrlPr>
                      </m:sSubPr>
                      <m:e>
                        <m:r>
                          <a:rPr lang="pt-BR" i="1" smtClean="0">
                            <a:latin typeface="Cambria Math" panose="02040503050406030204" pitchFamily="18" charset="0"/>
                          </a:rPr>
                          <m:t>𝑥</m:t>
                        </m:r>
                      </m:e>
                      <m:sub>
                        <m:r>
                          <a:rPr lang="pt-BR" b="0" i="1" smtClean="0">
                            <a:latin typeface="Cambria Math" panose="02040503050406030204" pitchFamily="18" charset="0"/>
                          </a:rPr>
                          <m:t>1</m:t>
                        </m:r>
                      </m:sub>
                    </m:sSub>
                  </m:oMath>
                </a14:m>
                <a:r>
                  <a:rPr lang="pt-BR" dirty="0"/>
                  <a:t> </a:t>
                </a:r>
                <a:r>
                  <a:rPr lang="pt-BR" dirty="0" smtClean="0"/>
                  <a:t>contribui </a:t>
                </a:r>
                <a:r>
                  <a:rPr lang="pt-BR" dirty="0"/>
                  <a:t>muito mais no valor final do erro, fazendo com que </a:t>
                </a:r>
                <a14:m>
                  <m:oMath xmlns:m="http://schemas.openxmlformats.org/officeDocument/2006/math">
                    <m:sSub>
                      <m:sSubPr>
                        <m:ctrlPr>
                          <a:rPr lang="pt-BR" i="1">
                            <a:latin typeface="Cambria Math" panose="02040503050406030204" pitchFamily="18" charset="0"/>
                          </a:rPr>
                        </m:ctrlPr>
                      </m:sSubPr>
                      <m:e>
                        <m:r>
                          <a:rPr lang="pt-BR" b="0" i="1" smtClean="0">
                            <a:latin typeface="Cambria Math" panose="02040503050406030204" pitchFamily="18" charset="0"/>
                          </a:rPr>
                          <m:t>𝑎</m:t>
                        </m:r>
                      </m:e>
                      <m:sub>
                        <m:r>
                          <a:rPr lang="pt-BR" b="0" i="1" smtClean="0">
                            <a:latin typeface="Cambria Math" panose="02040503050406030204" pitchFamily="18" charset="0"/>
                          </a:rPr>
                          <m:t>1</m:t>
                        </m:r>
                      </m:sub>
                    </m:sSub>
                  </m:oMath>
                </a14:m>
                <a:r>
                  <a:rPr lang="pt-BR" dirty="0"/>
                  <a:t> seja rapidamente atualizado</a:t>
                </a:r>
                <a:r>
                  <a:rPr lang="pt-BR" dirty="0" smtClean="0"/>
                  <a:t>.</a:t>
                </a:r>
              </a:p>
              <a:p>
                <a:pPr marL="0" lvl="0" indent="0" algn="just">
                  <a:buFont typeface="Arial" panose="020B0604020202020204" pitchFamily="34" charset="0"/>
                  <a:buNone/>
                </a:pPr>
                <a:endParaRPr lang="pt-BR" dirty="0" smtClean="0"/>
              </a:p>
              <a:p>
                <a:pPr marL="0" lvl="0" indent="0" algn="just">
                  <a:buFont typeface="Arial" panose="020B0604020202020204" pitchFamily="34" charset="0"/>
                  <a:buNone/>
                </a:pPr>
                <a:r>
                  <a:rPr lang="pt-BR" dirty="0" smtClean="0"/>
                  <a:t>Com</a:t>
                </a:r>
                <a:r>
                  <a:rPr lang="pt-BR" baseline="0" dirty="0" smtClean="0"/>
                  <a:t> a padronização, devido ao fato dos atributos seguirem a distribuição Gaussiana, a superfície de contorno se torna circular, com varições de erro idênticas em amabas as ditreções, i.e., de a1 e a2, fazendo com que o algoritmo siga um caminha reto até o mínimo global, pois a varição do erro é idêntica em ambos os sentidos. Isso também é mostrado pelos gráficos de histórico de variação dos gradientes de a1 e a2. Estes gráficos mostram que a varição é idêntica em ambas direções e que o algoritmo rapidamente atinge o mínimo global, fazendo com que os gradientes se tornem iguais a zero, i.e</a:t>
                </a:r>
                <a:r>
                  <a:rPr lang="pt-BR" baseline="0" smtClean="0"/>
                  <a:t>., o gradiente no </a:t>
                </a:r>
                <a:r>
                  <a:rPr lang="pt-BR" baseline="0" dirty="0" smtClean="0"/>
                  <a:t>ponto de mínimo é igual a zero pois a </a:t>
                </a:r>
                <a:r>
                  <a:rPr lang="pt-BR" baseline="0" smtClean="0"/>
                  <a:t>inclinação da tangente neste ponto é igual a 0.</a:t>
                </a:r>
                <a:endParaRPr lang="pt-BR" dirty="0"/>
              </a:p>
              <a:p>
                <a:endParaRPr lang="pt-BR" dirty="0"/>
              </a:p>
            </p:txBody>
          </p:sp>
        </mc:Choice>
        <mc:Fallback xmlns="">
          <p:sp>
            <p:nvSpPr>
              <p:cNvPr id="3" name="Notes Placeholder 2"/>
              <p:cNvSpPr>
                <a:spLocks noGrp="1"/>
              </p:cNvSpPr>
              <p:nvPr>
                <p:ph type="body" idx="1"/>
              </p:nvPr>
            </p:nvSpPr>
            <p:spPr/>
            <p:txBody>
              <a:bodyPr/>
              <a:lstStyle/>
              <a:p>
                <a:r>
                  <a:rPr lang="pt-BR" dirty="0" smtClean="0"/>
                  <a:t>Exemplo:</a:t>
                </a:r>
                <a:r>
                  <a:rPr lang="pt-BR" baseline="0" dirty="0" smtClean="0"/>
                  <a:t> </a:t>
                </a:r>
                <a:r>
                  <a:rPr lang="pt-BR" baseline="0" dirty="0" smtClean="0"/>
                  <a:t>feature_scaling_gradient_variation.ipynb</a:t>
                </a:r>
              </a:p>
              <a:p>
                <a:endParaRPr lang="pt-BR" baseline="0" dirty="0" smtClean="0"/>
              </a:p>
              <a:p>
                <a:pPr algn="just"/>
                <a:r>
                  <a:rPr lang="pt-BR" dirty="0" smtClean="0"/>
                  <a:t>Pesos de atributos com variação muito grande são atualizados mais rapidamente do que pesos de atributos com variação pequena.</a:t>
                </a:r>
              </a:p>
              <a:p>
                <a:pPr lvl="1" algn="just"/>
                <a:r>
                  <a:rPr lang="pt-BR" i="0">
                    <a:latin typeface="Cambria Math" panose="02040503050406030204" pitchFamily="18" charset="0"/>
                  </a:rPr>
                  <a:t>𝑥_</a:t>
                </a:r>
                <a:r>
                  <a:rPr lang="pt-BR" b="0" i="0" smtClean="0">
                    <a:latin typeface="Cambria Math" panose="02040503050406030204" pitchFamily="18" charset="0"/>
                  </a:rPr>
                  <a:t>1</a:t>
                </a:r>
                <a:r>
                  <a:rPr lang="pt-BR" dirty="0"/>
                  <a:t> contribui muito mais no valor final do erro, fazendo com que </a:t>
                </a:r>
                <a:r>
                  <a:rPr lang="pt-BR" b="0" i="0" smtClean="0">
                    <a:latin typeface="Cambria Math" panose="02040503050406030204" pitchFamily="18" charset="0"/>
                  </a:rPr>
                  <a:t>𝑎</a:t>
                </a:r>
                <a:r>
                  <a:rPr lang="pt-BR" b="0" i="0">
                    <a:latin typeface="Cambria Math" panose="02040503050406030204" pitchFamily="18" charset="0"/>
                  </a:rPr>
                  <a:t>_</a:t>
                </a:r>
                <a:r>
                  <a:rPr lang="pt-BR" b="0" i="0" smtClean="0">
                    <a:latin typeface="Cambria Math" panose="02040503050406030204" pitchFamily="18" charset="0"/>
                  </a:rPr>
                  <a:t>1</a:t>
                </a:r>
                <a:r>
                  <a:rPr lang="pt-BR" dirty="0"/>
                  <a:t> seja rapidamente atualizado.</a:t>
                </a:r>
              </a:p>
              <a:p>
                <a:endParaRPr lang="pt-BR" dirty="0"/>
              </a:p>
            </p:txBody>
          </p:sp>
        </mc:Fallback>
      </mc:AlternateContent>
      <p:sp>
        <p:nvSpPr>
          <p:cNvPr id="4" name="Slide Number Placeholder 3"/>
          <p:cNvSpPr>
            <a:spLocks noGrp="1"/>
          </p:cNvSpPr>
          <p:nvPr>
            <p:ph type="sldNum" sz="quarter" idx="10"/>
          </p:nvPr>
        </p:nvSpPr>
        <p:spPr/>
        <p:txBody>
          <a:bodyPr/>
          <a:lstStyle/>
          <a:p>
            <a:fld id="{DA8B99DF-01BC-492A-8CEF-4FD88D18DD9D}" type="slidenum">
              <a:rPr lang="nl-BE" smtClean="0"/>
              <a:t>32</a:t>
            </a:fld>
            <a:endParaRPr lang="nl-BE"/>
          </a:p>
        </p:txBody>
      </p:sp>
    </p:spTree>
    <p:extLst>
      <p:ext uri="{BB962C8B-B14F-4D97-AF65-F5344CB8AC3E}">
        <p14:creationId xmlns:p14="http://schemas.microsoft.com/office/powerpoint/2010/main" val="302555645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Exemplo: escalonamento_de_atributos_com_scikit_learn.ipynb</a:t>
            </a:r>
          </a:p>
        </p:txBody>
      </p:sp>
      <p:sp>
        <p:nvSpPr>
          <p:cNvPr id="4" name="Slide Number Placeholder 3"/>
          <p:cNvSpPr>
            <a:spLocks noGrp="1"/>
          </p:cNvSpPr>
          <p:nvPr>
            <p:ph type="sldNum" sz="quarter" idx="10"/>
          </p:nvPr>
        </p:nvSpPr>
        <p:spPr/>
        <p:txBody>
          <a:bodyPr/>
          <a:lstStyle/>
          <a:p>
            <a:fld id="{DA8B99DF-01BC-492A-8CEF-4FD88D18DD9D}" type="slidenum">
              <a:rPr lang="nl-BE" smtClean="0"/>
              <a:t>33</a:t>
            </a:fld>
            <a:endParaRPr lang="nl-BE"/>
          </a:p>
        </p:txBody>
      </p:sp>
    </p:spTree>
    <p:extLst>
      <p:ext uri="{BB962C8B-B14F-4D97-AF65-F5344CB8AC3E}">
        <p14:creationId xmlns:p14="http://schemas.microsoft.com/office/powerpoint/2010/main" val="79334869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41</a:t>
            </a:fld>
            <a:endParaRPr lang="nl-BE"/>
          </a:p>
        </p:txBody>
      </p:sp>
    </p:spTree>
    <p:extLst>
      <p:ext uri="{BB962C8B-B14F-4D97-AF65-F5344CB8AC3E}">
        <p14:creationId xmlns:p14="http://schemas.microsoft.com/office/powerpoint/2010/main" val="147770368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DA8B99DF-01BC-492A-8CEF-4FD88D18DD9D}" type="slidenum">
              <a:rPr lang="nl-BE" smtClean="0"/>
              <a:t>42</a:t>
            </a:fld>
            <a:endParaRPr lang="nl-BE"/>
          </a:p>
        </p:txBody>
      </p:sp>
    </p:spTree>
    <p:extLst>
      <p:ext uri="{BB962C8B-B14F-4D97-AF65-F5344CB8AC3E}">
        <p14:creationId xmlns:p14="http://schemas.microsoft.com/office/powerpoint/2010/main" val="175384800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DA8B99DF-01BC-492A-8CEF-4FD88D18DD9D}" type="slidenum">
              <a:rPr lang="nl-BE" smtClean="0"/>
              <a:t>43</a:t>
            </a:fld>
            <a:endParaRPr lang="nl-BE"/>
          </a:p>
        </p:txBody>
      </p:sp>
    </p:spTree>
    <p:extLst>
      <p:ext uri="{BB962C8B-B14F-4D97-AF65-F5344CB8AC3E}">
        <p14:creationId xmlns:p14="http://schemas.microsoft.com/office/powerpoint/2010/main" val="299978908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DA8B99DF-01BC-492A-8CEF-4FD88D18DD9D}" type="slidenum">
              <a:rPr lang="nl-BE" smtClean="0"/>
              <a:t>44</a:t>
            </a:fld>
            <a:endParaRPr lang="nl-BE"/>
          </a:p>
        </p:txBody>
      </p:sp>
    </p:spTree>
    <p:extLst>
      <p:ext uri="{BB962C8B-B14F-4D97-AF65-F5344CB8AC3E}">
        <p14:creationId xmlns:p14="http://schemas.microsoft.com/office/powerpoint/2010/main" val="347493831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DA8B99DF-01BC-492A-8CEF-4FD88D18DD9D}" type="slidenum">
              <a:rPr lang="nl-BE" smtClean="0"/>
              <a:t>45</a:t>
            </a:fld>
            <a:endParaRPr lang="nl-BE"/>
          </a:p>
        </p:txBody>
      </p:sp>
    </p:spTree>
    <p:extLst>
      <p:ext uri="{BB962C8B-B14F-4D97-AF65-F5344CB8AC3E}">
        <p14:creationId xmlns:p14="http://schemas.microsoft.com/office/powerpoint/2010/main" val="1274719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Enquanto a direção em direção ao mínimo é determinada a partir do gradiente da função de erro, a taxa de aprendizado determina o quão grande um passo é dado nessa direção.</a:t>
            </a:r>
          </a:p>
          <a:p>
            <a:endParaRPr lang="pt-BR" dirty="0"/>
          </a:p>
          <a:p>
            <a:r>
              <a:rPr lang="pt-BR" dirty="0"/>
              <a:t>Se o</a:t>
            </a:r>
            <a:r>
              <a:rPr lang="pt-BR" baseline="0" dirty="0"/>
              <a:t> passo</a:t>
            </a:r>
            <a:r>
              <a:rPr lang="pt-BR" dirty="0"/>
              <a:t> de aprendizagem for muito pequeno, o algoritmo precisará passar por muitas iterações para convergir, o que levará muito tempo.</a:t>
            </a:r>
          </a:p>
          <a:p>
            <a:endParaRPr lang="pt-BR" dirty="0"/>
          </a:p>
          <a:p>
            <a:r>
              <a:rPr lang="pt-BR" dirty="0"/>
              <a:t>Por outro lado, se ele</a:t>
            </a:r>
            <a:r>
              <a:rPr lang="pt-BR" baseline="0" dirty="0"/>
              <a:t> </a:t>
            </a:r>
            <a:r>
              <a:rPr lang="pt-BR" dirty="0"/>
              <a:t>for muito grande, você pode pular o vale e acabar do outro lado, possivelmente até mais alto do que antes. Isso pode fazer o algoritmo divergir, com valores cada vez maiores, falhando em encontrar uma boa solução.</a:t>
            </a:r>
          </a:p>
          <a:p>
            <a:endParaRPr lang="pt-BR" dirty="0"/>
          </a:p>
          <a:p>
            <a:r>
              <a:rPr lang="pt-BR" dirty="0"/>
              <a:t>Assim, o</a:t>
            </a:r>
            <a:r>
              <a:rPr lang="pt-BR" baseline="0" dirty="0"/>
              <a:t> passo </a:t>
            </a:r>
            <a:r>
              <a:rPr lang="pt-BR" dirty="0"/>
              <a:t>de aprendizagem deve ser experimentado/explorado para encontrar o melhor valor que acelere a descida do gradiente.</a:t>
            </a:r>
            <a:endParaRPr lang="nl-BE" dirty="0"/>
          </a:p>
        </p:txBody>
      </p:sp>
      <p:sp>
        <p:nvSpPr>
          <p:cNvPr id="4" name="Slide Number Placeholder 3"/>
          <p:cNvSpPr>
            <a:spLocks noGrp="1"/>
          </p:cNvSpPr>
          <p:nvPr>
            <p:ph type="sldNum" sz="quarter" idx="10"/>
          </p:nvPr>
        </p:nvSpPr>
        <p:spPr/>
        <p:txBody>
          <a:bodyPr/>
          <a:lstStyle/>
          <a:p>
            <a:fld id="{DA8B99DF-01BC-492A-8CEF-4FD88D18DD9D}" type="slidenum">
              <a:rPr lang="nl-BE" smtClean="0"/>
              <a:t>4</a:t>
            </a:fld>
            <a:endParaRPr lang="nl-BE"/>
          </a:p>
        </p:txBody>
      </p:sp>
    </p:spTree>
    <p:extLst>
      <p:ext uri="{BB962C8B-B14F-4D97-AF65-F5344CB8AC3E}">
        <p14:creationId xmlns:p14="http://schemas.microsoft.com/office/powerpoint/2010/main" val="284565931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DA8B99DF-01BC-492A-8CEF-4FD88D18DD9D}" type="slidenum">
              <a:rPr lang="nl-BE" smtClean="0"/>
              <a:t>48</a:t>
            </a:fld>
            <a:endParaRPr lang="nl-BE"/>
          </a:p>
        </p:txBody>
      </p:sp>
    </p:spTree>
    <p:extLst>
      <p:ext uri="{BB962C8B-B14F-4D97-AF65-F5344CB8AC3E}">
        <p14:creationId xmlns:p14="http://schemas.microsoft.com/office/powerpoint/2010/main" val="153510988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smtClean="0"/>
              <a:t>O termo momentum aumenta para dimensões cujos gradientes apontam nas mesmas direções e reduz atualizações para dimensões cujos gradientes mudam de direção. Como resultado, temos convergência mais rápida e oscilação reduzida.</a:t>
            </a:r>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52</a:t>
            </a:fld>
            <a:endParaRPr lang="nl-BE"/>
          </a:p>
        </p:txBody>
      </p:sp>
    </p:spTree>
    <p:extLst>
      <p:ext uri="{BB962C8B-B14F-4D97-AF65-F5344CB8AC3E}">
        <p14:creationId xmlns:p14="http://schemas.microsoft.com/office/powerpoint/2010/main" val="8866746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Se o</a:t>
            </a:r>
            <a:r>
              <a:rPr lang="pt-BR" baseline="0" dirty="0"/>
              <a:t> passo</a:t>
            </a:r>
            <a:r>
              <a:rPr lang="pt-BR" dirty="0"/>
              <a:t> de aprendizagem for muito pequeno, o algoritmo precisará passar por muitas iterações para convergir, o que levará muito tempo.</a:t>
            </a:r>
          </a:p>
          <a:p>
            <a:endParaRPr lang="pt-BR" dirty="0"/>
          </a:p>
          <a:p>
            <a:r>
              <a:rPr lang="pt-BR" dirty="0"/>
              <a:t>Por outro lado, se ele</a:t>
            </a:r>
            <a:r>
              <a:rPr lang="pt-BR" baseline="0" dirty="0"/>
              <a:t> </a:t>
            </a:r>
            <a:r>
              <a:rPr lang="pt-BR" dirty="0"/>
              <a:t>for muito grande, você pode pular o vale e acabar do outro lado, possivelmente até mais alto do que antes. Isso pode fazer o algoritmo divergir, com valores cada vez maiores, falhando em encontrar uma boa solução.</a:t>
            </a:r>
          </a:p>
          <a:p>
            <a:endParaRPr lang="pt-BR" dirty="0"/>
          </a:p>
          <a:p>
            <a:r>
              <a:rPr lang="pt-BR" dirty="0"/>
              <a:t>Assim, o</a:t>
            </a:r>
            <a:r>
              <a:rPr lang="pt-BR" baseline="0" dirty="0"/>
              <a:t> passo </a:t>
            </a:r>
            <a:r>
              <a:rPr lang="pt-BR" dirty="0"/>
              <a:t>de aprendizagem deve ser experimentado/explorado para encontrar o melhor valor que acelere a descida do gradiente</a:t>
            </a:r>
            <a:r>
              <a:rPr lang="pt-BR" dirty="0" smtClean="0"/>
              <a:t>.</a:t>
            </a:r>
          </a:p>
          <a:p>
            <a:endParaRPr lang="pt-BR" dirty="0" smtClean="0"/>
          </a:p>
          <a:p>
            <a:r>
              <a:rPr lang="pt-BR" dirty="0" smtClean="0"/>
              <a:t>O momentum adiciona uma fração da atualização de peso anterior a atual. Quando o gradiente continua apontando na mesma direção por atualizações consecutivas, isso aumentará o tamanho dos passos dados em direção ao mínimo.</a:t>
            </a:r>
            <a:r>
              <a:rPr lang="pt-BR" baseline="0" dirty="0" smtClean="0"/>
              <a:t> </a:t>
            </a:r>
            <a:r>
              <a:rPr lang="pt-BR" dirty="0" smtClean="0"/>
              <a:t>Por outro lado, quando o gradiente continua mudando de direção, o momentum suaviza as variações, ou seja, as atualizações.</a:t>
            </a:r>
            <a:endParaRPr lang="nl-BE" dirty="0"/>
          </a:p>
        </p:txBody>
      </p:sp>
      <p:sp>
        <p:nvSpPr>
          <p:cNvPr id="4" name="Slide Number Placeholder 3"/>
          <p:cNvSpPr>
            <a:spLocks noGrp="1"/>
          </p:cNvSpPr>
          <p:nvPr>
            <p:ph type="sldNum" sz="quarter" idx="10"/>
          </p:nvPr>
        </p:nvSpPr>
        <p:spPr/>
        <p:txBody>
          <a:bodyPr/>
          <a:lstStyle/>
          <a:p>
            <a:fld id="{DA8B99DF-01BC-492A-8CEF-4FD88D18DD9D}" type="slidenum">
              <a:rPr lang="nl-BE" smtClean="0"/>
              <a:t>5</a:t>
            </a:fld>
            <a:endParaRPr lang="nl-BE"/>
          </a:p>
        </p:txBody>
      </p:sp>
    </p:spTree>
    <p:extLst>
      <p:ext uri="{BB962C8B-B14F-4D97-AF65-F5344CB8AC3E}">
        <p14:creationId xmlns:p14="http://schemas.microsoft.com/office/powerpoint/2010/main" val="32588302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Como</a:t>
            </a:r>
            <a:r>
              <a:rPr lang="pt-BR" baseline="0" dirty="0"/>
              <a:t> você consegue debugar/depurar o algoritmo do gradiente descendente quando não é possível se plotar o gráfico de contorno e verificar o caminho seguido pelo algoritmo?</a:t>
            </a:r>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6</a:t>
            </a:fld>
            <a:endParaRPr lang="nl-BE"/>
          </a:p>
        </p:txBody>
      </p:sp>
    </p:spTree>
    <p:extLst>
      <p:ext uri="{BB962C8B-B14F-4D97-AF65-F5344CB8AC3E}">
        <p14:creationId xmlns:p14="http://schemas.microsoft.com/office/powerpoint/2010/main" val="25373451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b="1" dirty="0"/>
              <a:t>Platô</a:t>
            </a:r>
            <a:r>
              <a:rPr lang="pt-BR" dirty="0"/>
              <a:t>: </a:t>
            </a:r>
            <a:r>
              <a:rPr lang="pt-BR" sz="1200" b="0" i="0" kern="1200" dirty="0">
                <a:solidFill>
                  <a:schemeClr val="tx1"/>
                </a:solidFill>
                <a:effectLst/>
                <a:latin typeface="+mn-lt"/>
                <a:ea typeface="+mn-ea"/>
                <a:cs typeface="+mn-cs"/>
              </a:rPr>
              <a:t>terreno elevado e plano.</a:t>
            </a:r>
          </a:p>
        </p:txBody>
      </p:sp>
      <p:sp>
        <p:nvSpPr>
          <p:cNvPr id="4" name="Slide Number Placeholder 3"/>
          <p:cNvSpPr>
            <a:spLocks noGrp="1"/>
          </p:cNvSpPr>
          <p:nvPr>
            <p:ph type="sldNum" sz="quarter" idx="10"/>
          </p:nvPr>
        </p:nvSpPr>
        <p:spPr/>
        <p:txBody>
          <a:bodyPr/>
          <a:lstStyle/>
          <a:p>
            <a:fld id="{DA8B99DF-01BC-492A-8CEF-4FD88D18DD9D}" type="slidenum">
              <a:rPr lang="nl-BE" smtClean="0"/>
              <a:t>8</a:t>
            </a:fld>
            <a:endParaRPr lang="nl-BE"/>
          </a:p>
        </p:txBody>
      </p:sp>
    </p:spTree>
    <p:extLst>
      <p:ext uri="{BB962C8B-B14F-4D97-AF65-F5344CB8AC3E}">
        <p14:creationId xmlns:p14="http://schemas.microsoft.com/office/powerpoint/2010/main" val="18417642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b="1" dirty="0"/>
              <a:t>Platô</a:t>
            </a:r>
            <a:r>
              <a:rPr lang="pt-BR" dirty="0"/>
              <a:t>: </a:t>
            </a:r>
            <a:r>
              <a:rPr lang="pt-BR" sz="1200" b="0" i="0" kern="1200" dirty="0">
                <a:solidFill>
                  <a:schemeClr val="tx1"/>
                </a:solidFill>
                <a:effectLst/>
                <a:latin typeface="+mn-lt"/>
                <a:ea typeface="+mn-ea"/>
                <a:cs typeface="+mn-cs"/>
              </a:rPr>
              <a:t>terreno elevado e plano.</a:t>
            </a:r>
            <a:endParaRPr lang="pt-BR" dirty="0"/>
          </a:p>
          <a:p>
            <a:endParaRPr lang="pt-BR" dirty="0"/>
          </a:p>
          <a:p>
            <a:r>
              <a:rPr lang="pt-BR" dirty="0"/>
              <a:t>A Figura acima mostra os dois principais desafios do Gradiente Descente: se a inicialização aleatória iniciar o algoritmo à esquerda, convergirá para um mínimo local, que não é tão bom quanto o mínimo global. Se começar à direita, levará muito tempo para atravessar o platô (gradiente próximo de zero pois</a:t>
            </a:r>
            <a:r>
              <a:rPr lang="pt-BR" baseline="0" dirty="0"/>
              <a:t> a inclinação é próxima de 0 graus)</a:t>
            </a:r>
            <a:r>
              <a:rPr lang="pt-BR" dirty="0"/>
              <a:t> e, se você parar muito cedo, nunca alcançará o mínimo global.</a:t>
            </a:r>
          </a:p>
          <a:p>
            <a:endParaRPr lang="pt-BR" dirty="0"/>
          </a:p>
          <a:p>
            <a:r>
              <a:rPr lang="pt-BR" dirty="0"/>
              <a:t>Outro tipo de terreno irregular é o terreno em forma de sela (de cavalo). Um ponto de sela é o ponto sobre uma superfície no qual a declividade é nula, mas não se trata de um extremo local (máximo ou mínimo). É o ponto sobre uma superfície na qual a elevação é máxima numa direção e mínima na outra direção (por exemplo, na direção perpendicular).</a:t>
            </a:r>
          </a:p>
          <a:p>
            <a:endParaRPr lang="pt-BR" dirty="0"/>
          </a:p>
          <a:p>
            <a:r>
              <a:rPr lang="pt-BR" dirty="0"/>
              <a:t>Dado que o passo</a:t>
            </a:r>
            <a:r>
              <a:rPr lang="pt-BR" baseline="0" dirty="0"/>
              <a:t> de aprendizagem seja grande o suficiente como garantir que o mínimo encontrado é o global e não um mínimo local?</a:t>
            </a:r>
          </a:p>
          <a:p>
            <a:r>
              <a:rPr lang="pt-BR" baseline="0" dirty="0"/>
              <a:t>Muitas vezes o que se faz é treinar o modelo várias vezes, sempre inicializando os pesos de pontos diferentes, ou seja, aleatoriamente. </a:t>
            </a:r>
            <a:endParaRPr lang="nl-BE" dirty="0"/>
          </a:p>
        </p:txBody>
      </p:sp>
      <p:sp>
        <p:nvSpPr>
          <p:cNvPr id="4" name="Slide Number Placeholder 3"/>
          <p:cNvSpPr>
            <a:spLocks noGrp="1"/>
          </p:cNvSpPr>
          <p:nvPr>
            <p:ph type="sldNum" sz="quarter" idx="10"/>
          </p:nvPr>
        </p:nvSpPr>
        <p:spPr/>
        <p:txBody>
          <a:bodyPr/>
          <a:lstStyle/>
          <a:p>
            <a:fld id="{DA8B99DF-01BC-492A-8CEF-4FD88D18DD9D}" type="slidenum">
              <a:rPr lang="nl-BE" smtClean="0"/>
              <a:t>9</a:t>
            </a:fld>
            <a:endParaRPr lang="nl-BE"/>
          </a:p>
        </p:txBody>
      </p:sp>
    </p:spTree>
    <p:extLst>
      <p:ext uri="{BB962C8B-B14F-4D97-AF65-F5344CB8AC3E}">
        <p14:creationId xmlns:p14="http://schemas.microsoft.com/office/powerpoint/2010/main" val="12026389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a:t>Um valor muito pequeno pode resultar em um longo processo de treinamento que pode ficar preso.</a:t>
            </a:r>
          </a:p>
          <a:p>
            <a:pPr marL="0" marR="0" indent="0" algn="l" defTabSz="914400" rtl="0" eaLnBrk="1" fontAlgn="auto" latinLnBrk="0" hangingPunct="1">
              <a:lnSpc>
                <a:spcPct val="100000"/>
              </a:lnSpc>
              <a:spcBef>
                <a:spcPts val="0"/>
              </a:spcBef>
              <a:spcAft>
                <a:spcPts val="0"/>
              </a:spcAft>
              <a:buClrTx/>
              <a:buSzTx/>
              <a:buFontTx/>
              <a:buNone/>
              <a:tabLst/>
              <a:defRPr/>
            </a:pPr>
            <a:r>
              <a:rPr lang="pt-BR" dirty="0"/>
              <a:t>Um valor muito alto pode resultar na aprendizagem de um conjunto subótimo de pesos rápido demais ou em um processo de treinamento instável.</a:t>
            </a:r>
          </a:p>
          <a:p>
            <a:pPr marL="0" marR="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indent="0" algn="l" defTabSz="914400" rtl="0" eaLnBrk="1" fontAlgn="auto" latinLnBrk="0" hangingPunct="1">
              <a:lnSpc>
                <a:spcPct val="100000"/>
              </a:lnSpc>
              <a:spcBef>
                <a:spcPts val="0"/>
              </a:spcBef>
              <a:spcAft>
                <a:spcPts val="0"/>
              </a:spcAft>
              <a:buClrTx/>
              <a:buSzTx/>
              <a:buFontTx/>
              <a:buNone/>
              <a:tabLst/>
              <a:defRPr/>
            </a:pPr>
            <a:r>
              <a:rPr lang="pt-BR" dirty="0"/>
              <a:t>A maneira pela qual a taxa de aprendizado muda com o tempo (iteração/época) é chamada de cronograma/programa da taxa de aprendizado ou decaimento da taxa de aprendizado.</a:t>
            </a:r>
          </a:p>
          <a:p>
            <a:endParaRPr lang="pt-BR" dirty="0"/>
          </a:p>
          <a:p>
            <a:r>
              <a:rPr lang="pt-BR" b="1" dirty="0"/>
              <a:t>Alguns tipos de esquema para ajuste do passo de aprendizagem são:</a:t>
            </a:r>
          </a:p>
          <a:p>
            <a:pPr marL="171450" indent="-171450">
              <a:buFont typeface="Arial" panose="020B0604020202020204" pitchFamily="34" charset="0"/>
              <a:buChar char="•"/>
            </a:pPr>
            <a:r>
              <a:rPr lang="pt-BR" b="1" dirty="0"/>
              <a:t>Decaimento por etapas ou degraus</a:t>
            </a:r>
            <a:r>
              <a:rPr lang="pt-BR" dirty="0"/>
              <a:t>: reduz a taxa de aprendizado de algum fator a cada número pré-definido de iterações ou épocas. Os valores típicos são utilizados para reduzir a taxa de aprendizado pela metade a cada número pré-definido de épocas. Esses números dependem muito do tipo de problema e do modelo. Uma heurística que você pode ver na prática é observar o erro de validação durante o treinamento com uma taxa de aprendizado fixa e reduzir a taxa de aprendizado em uma constante (por exemplo, 0,5) sempre que o erro de validação parar de decrescer.</a:t>
            </a:r>
          </a:p>
          <a:p>
            <a:pPr marL="171450" indent="-171450">
              <a:buFont typeface="Arial" panose="020B0604020202020204" pitchFamily="34" charset="0"/>
              <a:buChar char="•"/>
            </a:pPr>
            <a:r>
              <a:rPr lang="pt-BR" b="1" dirty="0"/>
              <a:t>Decaimento exponencial</a:t>
            </a:r>
            <a:r>
              <a:rPr lang="pt-BR" dirty="0"/>
              <a:t>: tem a forma matemática α = α0 e^(-</a:t>
            </a:r>
            <a:r>
              <a:rPr lang="pt-BR" dirty="0" err="1"/>
              <a:t>kt</a:t>
            </a:r>
            <a:r>
              <a:rPr lang="pt-BR" dirty="0"/>
              <a:t>), onde α0, k são </a:t>
            </a:r>
            <a:r>
              <a:rPr lang="pt-BR" dirty="0" err="1"/>
              <a:t>hiperparâmetros</a:t>
            </a:r>
            <a:r>
              <a:rPr lang="pt-BR" dirty="0"/>
              <a:t> e t é o número da iteração (mas você também pode usar o número de épocas).</a:t>
            </a:r>
          </a:p>
          <a:p>
            <a:pPr marL="171450" indent="-171450">
              <a:buFont typeface="Arial" panose="020B0604020202020204" pitchFamily="34" charset="0"/>
              <a:buChar char="•"/>
            </a:pPr>
            <a:r>
              <a:rPr lang="pt-BR" b="1" dirty="0"/>
              <a:t>Decaimento temporal</a:t>
            </a:r>
            <a:r>
              <a:rPr lang="pt-BR" dirty="0"/>
              <a:t>: tem a forma matemática α = α0 / (1 + </a:t>
            </a:r>
            <a:r>
              <a:rPr lang="pt-BR" dirty="0" err="1"/>
              <a:t>kt</a:t>
            </a:r>
            <a:r>
              <a:rPr lang="pt-BR" dirty="0"/>
              <a:t>), onde a0, k são </a:t>
            </a:r>
            <a:r>
              <a:rPr lang="pt-BR" dirty="0" err="1"/>
              <a:t>hiperparâmetros</a:t>
            </a:r>
            <a:r>
              <a:rPr lang="pt-BR" dirty="0"/>
              <a:t> e t é o número da iteração.</a:t>
            </a:r>
          </a:p>
          <a:p>
            <a:pPr marL="171450" indent="-171450">
              <a:buFont typeface="Arial" panose="020B0604020202020204" pitchFamily="34" charset="0"/>
              <a:buChar char="•"/>
            </a:pPr>
            <a:endParaRPr lang="pt-BR" dirty="0"/>
          </a:p>
          <a:p>
            <a:pPr marL="0" indent="0">
              <a:buFont typeface="Arial" panose="020B0604020202020204" pitchFamily="34" charset="0"/>
              <a:buNone/>
            </a:pPr>
            <a:r>
              <a:rPr lang="pt-BR" b="1" dirty="0"/>
              <a:t>Modificação Adaptativa:</a:t>
            </a:r>
          </a:p>
          <a:p>
            <a:pPr marL="0" indent="0">
              <a:buFont typeface="Arial" panose="020B0604020202020204" pitchFamily="34" charset="0"/>
              <a:buNone/>
            </a:pPr>
            <a:r>
              <a:rPr lang="pt-BR" dirty="0"/>
              <a:t>As abordagens anteriores manipulam a taxa de aprendizado global e igualmente para todos os parâmetros. Ajustar a taxa de aprendizado é um processo caro, muito trabalho foi desenvolvido para a criação de métodos que possam ajustar </a:t>
            </a:r>
            <a:r>
              <a:rPr lang="pt-BR" dirty="0" err="1"/>
              <a:t>adaptativamente</a:t>
            </a:r>
            <a:r>
              <a:rPr lang="pt-BR" dirty="0"/>
              <a:t> as taxas de aprendizado, e até fazê-lo por parâmetro. Muitos desses métodos ainda podem exigir outras configurações de </a:t>
            </a:r>
            <a:r>
              <a:rPr lang="pt-BR" dirty="0" err="1"/>
              <a:t>hiperparâmetro</a:t>
            </a:r>
            <a:r>
              <a:rPr lang="pt-BR" dirty="0"/>
              <a:t>, mas o argumento é que eles são bem-comportados para uma faixa mais ampla de valores de </a:t>
            </a:r>
            <a:r>
              <a:rPr lang="pt-BR" dirty="0" err="1"/>
              <a:t>hiperparâmetro</a:t>
            </a:r>
            <a:r>
              <a:rPr lang="pt-BR" dirty="0"/>
              <a:t> do que o ajuste do passo de aprendizado. </a:t>
            </a:r>
          </a:p>
          <a:p>
            <a:pPr marL="171450" indent="-171450">
              <a:buFont typeface="Arial" panose="020B0604020202020204" pitchFamily="34" charset="0"/>
              <a:buChar char="•"/>
            </a:pPr>
            <a:endParaRPr lang="pt-BR" dirty="0"/>
          </a:p>
          <a:p>
            <a:endParaRPr lang="nl-BE" u="sng" dirty="0"/>
          </a:p>
        </p:txBody>
      </p:sp>
      <p:sp>
        <p:nvSpPr>
          <p:cNvPr id="4" name="Slide Number Placeholder 3"/>
          <p:cNvSpPr>
            <a:spLocks noGrp="1"/>
          </p:cNvSpPr>
          <p:nvPr>
            <p:ph type="sldNum" sz="quarter" idx="10"/>
          </p:nvPr>
        </p:nvSpPr>
        <p:spPr/>
        <p:txBody>
          <a:bodyPr/>
          <a:lstStyle/>
          <a:p>
            <a:fld id="{DA8B99DF-01BC-492A-8CEF-4FD88D18DD9D}" type="slidenum">
              <a:rPr lang="nl-BE" smtClean="0"/>
              <a:t>10</a:t>
            </a:fld>
            <a:endParaRPr lang="nl-BE"/>
          </a:p>
        </p:txBody>
      </p:sp>
    </p:spTree>
    <p:extLst>
      <p:ext uri="{BB962C8B-B14F-4D97-AF65-F5344CB8AC3E}">
        <p14:creationId xmlns:p14="http://schemas.microsoft.com/office/powerpoint/2010/main" val="22488822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a:t>A maneira pela qual a taxa de aprendizado muda com o tempo (iteração/época) é chamada de cronograma/programa da taxa de aprendizado ou decaimento da taxa de aprendizado.</a:t>
            </a:r>
          </a:p>
          <a:p>
            <a:endParaRPr lang="pt-BR" dirty="0"/>
          </a:p>
          <a:p>
            <a:r>
              <a:rPr lang="pt-BR" b="1" dirty="0"/>
              <a:t>Alguns tipos de esquema para ajuste do passo de aprendizagem são:</a:t>
            </a:r>
          </a:p>
          <a:p>
            <a:pPr marL="171450" indent="-171450">
              <a:buFont typeface="Arial" panose="020B0604020202020204" pitchFamily="34" charset="0"/>
              <a:buChar char="•"/>
            </a:pPr>
            <a:r>
              <a:rPr lang="pt-BR" b="1" dirty="0"/>
              <a:t>Decaimento por etapas ou degraus</a:t>
            </a:r>
            <a:r>
              <a:rPr lang="pt-BR" dirty="0"/>
              <a:t>: reduz a taxa de aprendizado de algum fator a cada número pré-definido de iterações ou épocas. Os valores típicos são utilizados para reduzir a taxa de aprendizado pela metade a cada número pré-definido de épocas. Esses números dependem muito do tipo de problema e do modelo. Uma heurística que você pode ver na prática é observar o erro de validação durante o treinamento com uma taxa de aprendizado fixa e reduzir a taxa de aprendizado em uma constante (por exemplo, 0,5) sempre que o erro de validação parar de decrescer.</a:t>
            </a:r>
          </a:p>
          <a:p>
            <a:pPr marL="171450" indent="-171450">
              <a:buFont typeface="Arial" panose="020B0604020202020204" pitchFamily="34" charset="0"/>
              <a:buChar char="•"/>
            </a:pPr>
            <a:r>
              <a:rPr lang="pt-BR" b="1" dirty="0"/>
              <a:t>Decaimento exponencial</a:t>
            </a:r>
            <a:r>
              <a:rPr lang="pt-BR" dirty="0"/>
              <a:t>: tem a forma matemática α = α0 e^(-</a:t>
            </a:r>
            <a:r>
              <a:rPr lang="pt-BR" dirty="0" err="1"/>
              <a:t>kt</a:t>
            </a:r>
            <a:r>
              <a:rPr lang="pt-BR" dirty="0"/>
              <a:t>), onde α0, k são </a:t>
            </a:r>
            <a:r>
              <a:rPr lang="pt-BR" dirty="0" err="1"/>
              <a:t>hiperparâmetros</a:t>
            </a:r>
            <a:r>
              <a:rPr lang="pt-BR" dirty="0"/>
              <a:t> e t é o número da iteração (mas você também pode usar o número de épocas).</a:t>
            </a:r>
          </a:p>
          <a:p>
            <a:pPr marL="171450" indent="-171450">
              <a:buFont typeface="Arial" panose="020B0604020202020204" pitchFamily="34" charset="0"/>
              <a:buChar char="•"/>
            </a:pPr>
            <a:r>
              <a:rPr lang="pt-BR" b="1" dirty="0"/>
              <a:t>Decaimento temporal</a:t>
            </a:r>
            <a:r>
              <a:rPr lang="pt-BR" dirty="0"/>
              <a:t>: tem a forma matemática α = α0 / (1 + </a:t>
            </a:r>
            <a:r>
              <a:rPr lang="pt-BR" dirty="0" err="1"/>
              <a:t>kt</a:t>
            </a:r>
            <a:r>
              <a:rPr lang="pt-BR" dirty="0"/>
              <a:t>), onde a0, k são </a:t>
            </a:r>
            <a:r>
              <a:rPr lang="pt-BR" dirty="0" err="1"/>
              <a:t>hiperparâmetros</a:t>
            </a:r>
            <a:r>
              <a:rPr lang="pt-BR" dirty="0"/>
              <a:t> e t é o número da iteração.</a:t>
            </a:r>
          </a:p>
          <a:p>
            <a:pPr marL="171450" indent="-171450">
              <a:buFont typeface="Arial" panose="020B0604020202020204" pitchFamily="34" charset="0"/>
              <a:buChar char="•"/>
            </a:pPr>
            <a:endParaRPr lang="pt-BR" dirty="0"/>
          </a:p>
          <a:p>
            <a:pPr marL="0" indent="0">
              <a:buFont typeface="Arial" panose="020B0604020202020204" pitchFamily="34" charset="0"/>
              <a:buNone/>
            </a:pPr>
            <a:r>
              <a:rPr lang="pt-BR" b="1" dirty="0"/>
              <a:t>Modificação Adaptativa:</a:t>
            </a:r>
          </a:p>
          <a:p>
            <a:pPr marL="0" indent="0">
              <a:buFont typeface="Arial" panose="020B0604020202020204" pitchFamily="34" charset="0"/>
              <a:buNone/>
            </a:pPr>
            <a:r>
              <a:rPr lang="pt-BR" dirty="0"/>
              <a:t>As abordagens anteriores manipulam a taxa de aprendizado global e igualmente para todos os parâmetros. Ajustar a taxa de aprendizado é um processo caro, muito trabalho foi desenvolvido para a criação de métodos que possam ajustar </a:t>
            </a:r>
            <a:r>
              <a:rPr lang="pt-BR" dirty="0" err="1"/>
              <a:t>adaptativamente</a:t>
            </a:r>
            <a:r>
              <a:rPr lang="pt-BR" dirty="0"/>
              <a:t> as taxas de aprendizado, e até fazê-lo por parâmetro. Muitos desses métodos ainda podem exigir outras configurações de </a:t>
            </a:r>
            <a:r>
              <a:rPr lang="pt-BR" dirty="0" err="1"/>
              <a:t>hiperparâmetro</a:t>
            </a:r>
            <a:r>
              <a:rPr lang="pt-BR" dirty="0"/>
              <a:t>, mas o argumento é que eles são bem-comportados para uma faixa mais ampla de valores de </a:t>
            </a:r>
            <a:r>
              <a:rPr lang="pt-BR" dirty="0" err="1"/>
              <a:t>hiperparâmetro</a:t>
            </a:r>
            <a:r>
              <a:rPr lang="pt-BR" dirty="0"/>
              <a:t> do que o ajuste do passo de aprendizado. </a:t>
            </a:r>
          </a:p>
          <a:p>
            <a:pPr marL="171450" indent="-171450">
              <a:buFont typeface="Arial" panose="020B0604020202020204" pitchFamily="34" charset="0"/>
              <a:buChar char="•"/>
            </a:pPr>
            <a:endParaRPr lang="pt-BR" dirty="0"/>
          </a:p>
          <a:p>
            <a:endParaRPr lang="nl-BE" u="sng" dirty="0"/>
          </a:p>
        </p:txBody>
      </p:sp>
      <p:sp>
        <p:nvSpPr>
          <p:cNvPr id="4" name="Slide Number Placeholder 3"/>
          <p:cNvSpPr>
            <a:spLocks noGrp="1"/>
          </p:cNvSpPr>
          <p:nvPr>
            <p:ph type="sldNum" sz="quarter" idx="10"/>
          </p:nvPr>
        </p:nvSpPr>
        <p:spPr/>
        <p:txBody>
          <a:bodyPr/>
          <a:lstStyle/>
          <a:p>
            <a:fld id="{DA8B99DF-01BC-492A-8CEF-4FD88D18DD9D}" type="slidenum">
              <a:rPr lang="nl-BE" smtClean="0"/>
              <a:t>11</a:t>
            </a:fld>
            <a:endParaRPr lang="nl-BE"/>
          </a:p>
        </p:txBody>
      </p:sp>
    </p:spTree>
    <p:extLst>
      <p:ext uri="{BB962C8B-B14F-4D97-AF65-F5344CB8AC3E}">
        <p14:creationId xmlns:p14="http://schemas.microsoft.com/office/powerpoint/2010/main" val="36058254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nl-BE"/>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nl-BE"/>
          </a:p>
        </p:txBody>
      </p:sp>
      <p:sp>
        <p:nvSpPr>
          <p:cNvPr id="4" name="Date Placeholder 3"/>
          <p:cNvSpPr>
            <a:spLocks noGrp="1"/>
          </p:cNvSpPr>
          <p:nvPr>
            <p:ph type="dt" sz="half" idx="10"/>
          </p:nvPr>
        </p:nvSpPr>
        <p:spPr/>
        <p:txBody>
          <a:bodyPr/>
          <a:lstStyle/>
          <a:p>
            <a:fld id="{C80E15A5-E95B-43EB-9AC7-9A96397448C0}" type="datetimeFigureOut">
              <a:rPr lang="nl-BE" smtClean="0"/>
              <a:t>16/03/2021</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67C3C120-4544-49C4-A71C-C78FE5187513}" type="slidenum">
              <a:rPr lang="nl-BE" smtClean="0"/>
              <a:t>‹#›</a:t>
            </a:fld>
            <a:endParaRPr lang="nl-BE"/>
          </a:p>
        </p:txBody>
      </p:sp>
    </p:spTree>
    <p:extLst>
      <p:ext uri="{BB962C8B-B14F-4D97-AF65-F5344CB8AC3E}">
        <p14:creationId xmlns:p14="http://schemas.microsoft.com/office/powerpoint/2010/main" val="17461373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BE"/>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Date Placeholder 3"/>
          <p:cNvSpPr>
            <a:spLocks noGrp="1"/>
          </p:cNvSpPr>
          <p:nvPr>
            <p:ph type="dt" sz="half" idx="10"/>
          </p:nvPr>
        </p:nvSpPr>
        <p:spPr/>
        <p:txBody>
          <a:bodyPr/>
          <a:lstStyle/>
          <a:p>
            <a:fld id="{C80E15A5-E95B-43EB-9AC7-9A96397448C0}" type="datetimeFigureOut">
              <a:rPr lang="nl-BE" smtClean="0"/>
              <a:t>16/03/2021</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67C3C120-4544-49C4-A71C-C78FE5187513}" type="slidenum">
              <a:rPr lang="nl-BE" smtClean="0"/>
              <a:t>‹#›</a:t>
            </a:fld>
            <a:endParaRPr lang="nl-BE"/>
          </a:p>
        </p:txBody>
      </p:sp>
    </p:spTree>
    <p:extLst>
      <p:ext uri="{BB962C8B-B14F-4D97-AF65-F5344CB8AC3E}">
        <p14:creationId xmlns:p14="http://schemas.microsoft.com/office/powerpoint/2010/main" val="28495982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nl-BE"/>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Date Placeholder 3"/>
          <p:cNvSpPr>
            <a:spLocks noGrp="1"/>
          </p:cNvSpPr>
          <p:nvPr>
            <p:ph type="dt" sz="half" idx="10"/>
          </p:nvPr>
        </p:nvSpPr>
        <p:spPr/>
        <p:txBody>
          <a:bodyPr/>
          <a:lstStyle/>
          <a:p>
            <a:fld id="{C80E15A5-E95B-43EB-9AC7-9A96397448C0}" type="datetimeFigureOut">
              <a:rPr lang="nl-BE" smtClean="0"/>
              <a:t>16/03/2021</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67C3C120-4544-49C4-A71C-C78FE5187513}" type="slidenum">
              <a:rPr lang="nl-BE" smtClean="0"/>
              <a:t>‹#›</a:t>
            </a:fld>
            <a:endParaRPr lang="nl-BE"/>
          </a:p>
        </p:txBody>
      </p:sp>
    </p:spTree>
    <p:extLst>
      <p:ext uri="{BB962C8B-B14F-4D97-AF65-F5344CB8AC3E}">
        <p14:creationId xmlns:p14="http://schemas.microsoft.com/office/powerpoint/2010/main" val="481473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BE"/>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Date Placeholder 3"/>
          <p:cNvSpPr>
            <a:spLocks noGrp="1"/>
          </p:cNvSpPr>
          <p:nvPr>
            <p:ph type="dt" sz="half" idx="10"/>
          </p:nvPr>
        </p:nvSpPr>
        <p:spPr/>
        <p:txBody>
          <a:bodyPr/>
          <a:lstStyle/>
          <a:p>
            <a:fld id="{C80E15A5-E95B-43EB-9AC7-9A96397448C0}" type="datetimeFigureOut">
              <a:rPr lang="nl-BE" smtClean="0"/>
              <a:t>16/03/2021</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67C3C120-4544-49C4-A71C-C78FE5187513}" type="slidenum">
              <a:rPr lang="nl-BE" smtClean="0"/>
              <a:t>‹#›</a:t>
            </a:fld>
            <a:endParaRPr lang="nl-BE"/>
          </a:p>
        </p:txBody>
      </p:sp>
    </p:spTree>
    <p:extLst>
      <p:ext uri="{BB962C8B-B14F-4D97-AF65-F5344CB8AC3E}">
        <p14:creationId xmlns:p14="http://schemas.microsoft.com/office/powerpoint/2010/main" val="36391837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nl-BE"/>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80E15A5-E95B-43EB-9AC7-9A96397448C0}" type="datetimeFigureOut">
              <a:rPr lang="nl-BE" smtClean="0"/>
              <a:t>16/03/2021</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67C3C120-4544-49C4-A71C-C78FE5187513}" type="slidenum">
              <a:rPr lang="nl-BE" smtClean="0"/>
              <a:t>‹#›</a:t>
            </a:fld>
            <a:endParaRPr lang="nl-BE"/>
          </a:p>
        </p:txBody>
      </p:sp>
    </p:spTree>
    <p:extLst>
      <p:ext uri="{BB962C8B-B14F-4D97-AF65-F5344CB8AC3E}">
        <p14:creationId xmlns:p14="http://schemas.microsoft.com/office/powerpoint/2010/main" val="6269684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BE"/>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5" name="Date Placeholder 4"/>
          <p:cNvSpPr>
            <a:spLocks noGrp="1"/>
          </p:cNvSpPr>
          <p:nvPr>
            <p:ph type="dt" sz="half" idx="10"/>
          </p:nvPr>
        </p:nvSpPr>
        <p:spPr/>
        <p:txBody>
          <a:bodyPr/>
          <a:lstStyle/>
          <a:p>
            <a:fld id="{C80E15A5-E95B-43EB-9AC7-9A96397448C0}" type="datetimeFigureOut">
              <a:rPr lang="nl-BE" smtClean="0"/>
              <a:t>16/03/2021</a:t>
            </a:fld>
            <a:endParaRPr lang="nl-BE"/>
          </a:p>
        </p:txBody>
      </p:sp>
      <p:sp>
        <p:nvSpPr>
          <p:cNvPr id="6" name="Footer Placeholder 5"/>
          <p:cNvSpPr>
            <a:spLocks noGrp="1"/>
          </p:cNvSpPr>
          <p:nvPr>
            <p:ph type="ftr" sz="quarter" idx="11"/>
          </p:nvPr>
        </p:nvSpPr>
        <p:spPr/>
        <p:txBody>
          <a:bodyPr/>
          <a:lstStyle/>
          <a:p>
            <a:endParaRPr lang="nl-BE"/>
          </a:p>
        </p:txBody>
      </p:sp>
      <p:sp>
        <p:nvSpPr>
          <p:cNvPr id="7" name="Slide Number Placeholder 6"/>
          <p:cNvSpPr>
            <a:spLocks noGrp="1"/>
          </p:cNvSpPr>
          <p:nvPr>
            <p:ph type="sldNum" sz="quarter" idx="12"/>
          </p:nvPr>
        </p:nvSpPr>
        <p:spPr/>
        <p:txBody>
          <a:bodyPr/>
          <a:lstStyle/>
          <a:p>
            <a:fld id="{67C3C120-4544-49C4-A71C-C78FE5187513}" type="slidenum">
              <a:rPr lang="nl-BE" smtClean="0"/>
              <a:t>‹#›</a:t>
            </a:fld>
            <a:endParaRPr lang="nl-BE"/>
          </a:p>
        </p:txBody>
      </p:sp>
    </p:spTree>
    <p:extLst>
      <p:ext uri="{BB962C8B-B14F-4D97-AF65-F5344CB8AC3E}">
        <p14:creationId xmlns:p14="http://schemas.microsoft.com/office/powerpoint/2010/main" val="40852139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nl-BE"/>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7" name="Date Placeholder 6"/>
          <p:cNvSpPr>
            <a:spLocks noGrp="1"/>
          </p:cNvSpPr>
          <p:nvPr>
            <p:ph type="dt" sz="half" idx="10"/>
          </p:nvPr>
        </p:nvSpPr>
        <p:spPr/>
        <p:txBody>
          <a:bodyPr/>
          <a:lstStyle/>
          <a:p>
            <a:fld id="{C80E15A5-E95B-43EB-9AC7-9A96397448C0}" type="datetimeFigureOut">
              <a:rPr lang="nl-BE" smtClean="0"/>
              <a:t>16/03/2021</a:t>
            </a:fld>
            <a:endParaRPr lang="nl-BE"/>
          </a:p>
        </p:txBody>
      </p:sp>
      <p:sp>
        <p:nvSpPr>
          <p:cNvPr id="8" name="Footer Placeholder 7"/>
          <p:cNvSpPr>
            <a:spLocks noGrp="1"/>
          </p:cNvSpPr>
          <p:nvPr>
            <p:ph type="ftr" sz="quarter" idx="11"/>
          </p:nvPr>
        </p:nvSpPr>
        <p:spPr/>
        <p:txBody>
          <a:bodyPr/>
          <a:lstStyle/>
          <a:p>
            <a:endParaRPr lang="nl-BE"/>
          </a:p>
        </p:txBody>
      </p:sp>
      <p:sp>
        <p:nvSpPr>
          <p:cNvPr id="9" name="Slide Number Placeholder 8"/>
          <p:cNvSpPr>
            <a:spLocks noGrp="1"/>
          </p:cNvSpPr>
          <p:nvPr>
            <p:ph type="sldNum" sz="quarter" idx="12"/>
          </p:nvPr>
        </p:nvSpPr>
        <p:spPr/>
        <p:txBody>
          <a:bodyPr/>
          <a:lstStyle/>
          <a:p>
            <a:fld id="{67C3C120-4544-49C4-A71C-C78FE5187513}" type="slidenum">
              <a:rPr lang="nl-BE" smtClean="0"/>
              <a:t>‹#›</a:t>
            </a:fld>
            <a:endParaRPr lang="nl-BE"/>
          </a:p>
        </p:txBody>
      </p:sp>
    </p:spTree>
    <p:extLst>
      <p:ext uri="{BB962C8B-B14F-4D97-AF65-F5344CB8AC3E}">
        <p14:creationId xmlns:p14="http://schemas.microsoft.com/office/powerpoint/2010/main" val="22782682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BE"/>
          </a:p>
        </p:txBody>
      </p:sp>
      <p:sp>
        <p:nvSpPr>
          <p:cNvPr id="3" name="Date Placeholder 2"/>
          <p:cNvSpPr>
            <a:spLocks noGrp="1"/>
          </p:cNvSpPr>
          <p:nvPr>
            <p:ph type="dt" sz="half" idx="10"/>
          </p:nvPr>
        </p:nvSpPr>
        <p:spPr/>
        <p:txBody>
          <a:bodyPr/>
          <a:lstStyle/>
          <a:p>
            <a:fld id="{C80E15A5-E95B-43EB-9AC7-9A96397448C0}" type="datetimeFigureOut">
              <a:rPr lang="nl-BE" smtClean="0"/>
              <a:t>16/03/2021</a:t>
            </a:fld>
            <a:endParaRPr lang="nl-BE"/>
          </a:p>
        </p:txBody>
      </p:sp>
      <p:sp>
        <p:nvSpPr>
          <p:cNvPr id="4" name="Footer Placeholder 3"/>
          <p:cNvSpPr>
            <a:spLocks noGrp="1"/>
          </p:cNvSpPr>
          <p:nvPr>
            <p:ph type="ftr" sz="quarter" idx="11"/>
          </p:nvPr>
        </p:nvSpPr>
        <p:spPr/>
        <p:txBody>
          <a:bodyPr/>
          <a:lstStyle/>
          <a:p>
            <a:endParaRPr lang="nl-BE"/>
          </a:p>
        </p:txBody>
      </p:sp>
      <p:sp>
        <p:nvSpPr>
          <p:cNvPr id="5" name="Slide Number Placeholder 4"/>
          <p:cNvSpPr>
            <a:spLocks noGrp="1"/>
          </p:cNvSpPr>
          <p:nvPr>
            <p:ph type="sldNum" sz="quarter" idx="12"/>
          </p:nvPr>
        </p:nvSpPr>
        <p:spPr/>
        <p:txBody>
          <a:bodyPr/>
          <a:lstStyle/>
          <a:p>
            <a:fld id="{67C3C120-4544-49C4-A71C-C78FE5187513}" type="slidenum">
              <a:rPr lang="nl-BE" smtClean="0"/>
              <a:t>‹#›</a:t>
            </a:fld>
            <a:endParaRPr lang="nl-BE"/>
          </a:p>
        </p:txBody>
      </p:sp>
    </p:spTree>
    <p:extLst>
      <p:ext uri="{BB962C8B-B14F-4D97-AF65-F5344CB8AC3E}">
        <p14:creationId xmlns:p14="http://schemas.microsoft.com/office/powerpoint/2010/main" val="5166620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80E15A5-E95B-43EB-9AC7-9A96397448C0}" type="datetimeFigureOut">
              <a:rPr lang="nl-BE" smtClean="0"/>
              <a:t>16/03/2021</a:t>
            </a:fld>
            <a:endParaRPr lang="nl-BE"/>
          </a:p>
        </p:txBody>
      </p:sp>
      <p:sp>
        <p:nvSpPr>
          <p:cNvPr id="3" name="Footer Placeholder 2"/>
          <p:cNvSpPr>
            <a:spLocks noGrp="1"/>
          </p:cNvSpPr>
          <p:nvPr>
            <p:ph type="ftr" sz="quarter" idx="11"/>
          </p:nvPr>
        </p:nvSpPr>
        <p:spPr/>
        <p:txBody>
          <a:bodyPr/>
          <a:lstStyle/>
          <a:p>
            <a:endParaRPr lang="nl-BE"/>
          </a:p>
        </p:txBody>
      </p:sp>
      <p:sp>
        <p:nvSpPr>
          <p:cNvPr id="4" name="Slide Number Placeholder 3"/>
          <p:cNvSpPr>
            <a:spLocks noGrp="1"/>
          </p:cNvSpPr>
          <p:nvPr>
            <p:ph type="sldNum" sz="quarter" idx="12"/>
          </p:nvPr>
        </p:nvSpPr>
        <p:spPr/>
        <p:txBody>
          <a:bodyPr/>
          <a:lstStyle/>
          <a:p>
            <a:fld id="{67C3C120-4544-49C4-A71C-C78FE5187513}" type="slidenum">
              <a:rPr lang="nl-BE" smtClean="0"/>
              <a:t>‹#›</a:t>
            </a:fld>
            <a:endParaRPr lang="nl-BE"/>
          </a:p>
        </p:txBody>
      </p:sp>
    </p:spTree>
    <p:extLst>
      <p:ext uri="{BB962C8B-B14F-4D97-AF65-F5344CB8AC3E}">
        <p14:creationId xmlns:p14="http://schemas.microsoft.com/office/powerpoint/2010/main" val="37671098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nl-BE"/>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80E15A5-E95B-43EB-9AC7-9A96397448C0}" type="datetimeFigureOut">
              <a:rPr lang="nl-BE" smtClean="0"/>
              <a:t>16/03/2021</a:t>
            </a:fld>
            <a:endParaRPr lang="nl-BE"/>
          </a:p>
        </p:txBody>
      </p:sp>
      <p:sp>
        <p:nvSpPr>
          <p:cNvPr id="6" name="Footer Placeholder 5"/>
          <p:cNvSpPr>
            <a:spLocks noGrp="1"/>
          </p:cNvSpPr>
          <p:nvPr>
            <p:ph type="ftr" sz="quarter" idx="11"/>
          </p:nvPr>
        </p:nvSpPr>
        <p:spPr/>
        <p:txBody>
          <a:bodyPr/>
          <a:lstStyle/>
          <a:p>
            <a:endParaRPr lang="nl-BE"/>
          </a:p>
        </p:txBody>
      </p:sp>
      <p:sp>
        <p:nvSpPr>
          <p:cNvPr id="7" name="Slide Number Placeholder 6"/>
          <p:cNvSpPr>
            <a:spLocks noGrp="1"/>
          </p:cNvSpPr>
          <p:nvPr>
            <p:ph type="sldNum" sz="quarter" idx="12"/>
          </p:nvPr>
        </p:nvSpPr>
        <p:spPr/>
        <p:txBody>
          <a:bodyPr/>
          <a:lstStyle/>
          <a:p>
            <a:fld id="{67C3C120-4544-49C4-A71C-C78FE5187513}" type="slidenum">
              <a:rPr lang="nl-BE" smtClean="0"/>
              <a:t>‹#›</a:t>
            </a:fld>
            <a:endParaRPr lang="nl-BE"/>
          </a:p>
        </p:txBody>
      </p:sp>
    </p:spTree>
    <p:extLst>
      <p:ext uri="{BB962C8B-B14F-4D97-AF65-F5344CB8AC3E}">
        <p14:creationId xmlns:p14="http://schemas.microsoft.com/office/powerpoint/2010/main" val="22260023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nl-BE"/>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l-BE"/>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80E15A5-E95B-43EB-9AC7-9A96397448C0}" type="datetimeFigureOut">
              <a:rPr lang="nl-BE" smtClean="0"/>
              <a:t>16/03/2021</a:t>
            </a:fld>
            <a:endParaRPr lang="nl-BE"/>
          </a:p>
        </p:txBody>
      </p:sp>
      <p:sp>
        <p:nvSpPr>
          <p:cNvPr id="6" name="Footer Placeholder 5"/>
          <p:cNvSpPr>
            <a:spLocks noGrp="1"/>
          </p:cNvSpPr>
          <p:nvPr>
            <p:ph type="ftr" sz="quarter" idx="11"/>
          </p:nvPr>
        </p:nvSpPr>
        <p:spPr/>
        <p:txBody>
          <a:bodyPr/>
          <a:lstStyle/>
          <a:p>
            <a:endParaRPr lang="nl-BE"/>
          </a:p>
        </p:txBody>
      </p:sp>
      <p:sp>
        <p:nvSpPr>
          <p:cNvPr id="7" name="Slide Number Placeholder 6"/>
          <p:cNvSpPr>
            <a:spLocks noGrp="1"/>
          </p:cNvSpPr>
          <p:nvPr>
            <p:ph type="sldNum" sz="quarter" idx="12"/>
          </p:nvPr>
        </p:nvSpPr>
        <p:spPr/>
        <p:txBody>
          <a:bodyPr/>
          <a:lstStyle/>
          <a:p>
            <a:fld id="{67C3C120-4544-49C4-A71C-C78FE5187513}" type="slidenum">
              <a:rPr lang="nl-BE" smtClean="0"/>
              <a:t>‹#›</a:t>
            </a:fld>
            <a:endParaRPr lang="nl-BE"/>
          </a:p>
        </p:txBody>
      </p:sp>
    </p:spTree>
    <p:extLst>
      <p:ext uri="{BB962C8B-B14F-4D97-AF65-F5344CB8AC3E}">
        <p14:creationId xmlns:p14="http://schemas.microsoft.com/office/powerpoint/2010/main" val="38429035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nl-BE"/>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80E15A5-E95B-43EB-9AC7-9A96397448C0}" type="datetimeFigureOut">
              <a:rPr lang="nl-BE" smtClean="0"/>
              <a:t>16/03/2021</a:t>
            </a:fld>
            <a:endParaRPr lang="nl-BE"/>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nl-BE"/>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7C3C120-4544-49C4-A71C-C78FE5187513}" type="slidenum">
              <a:rPr lang="nl-BE" smtClean="0"/>
              <a:t>‹#›</a:t>
            </a:fld>
            <a:endParaRPr lang="nl-BE"/>
          </a:p>
        </p:txBody>
      </p:sp>
    </p:spTree>
    <p:extLst>
      <p:ext uri="{BB962C8B-B14F-4D97-AF65-F5344CB8AC3E}">
        <p14:creationId xmlns:p14="http://schemas.microsoft.com/office/powerpoint/2010/main" val="9867829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4.emf"/><Relationship Id="rId4" Type="http://schemas.openxmlformats.org/officeDocument/2006/relationships/image" Target="../media/image23.emf"/></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jpeg"/></Relationships>
</file>

<file path=ppt/slides/_rels/slide16.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89.png"/></Relationships>
</file>

<file path=ppt/slides/_rels/slide17.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10" Type="http://schemas.openxmlformats.org/officeDocument/2006/relationships/image" Target="../media/image101.png"/><Relationship Id="rId4" Type="http://schemas.openxmlformats.org/officeDocument/2006/relationships/image" Target="../media/image30.png"/><Relationship Id="rId9" Type="http://schemas.openxmlformats.org/officeDocument/2006/relationships/image" Target="../media/image10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23.xml.rels><?xml version="1.0" encoding="UTF-8" standalone="yes"?>
<Relationships xmlns="http://schemas.openxmlformats.org/package/2006/relationships"><Relationship Id="rId3" Type="http://schemas.openxmlformats.org/officeDocument/2006/relationships/image" Target="../media/image660.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4.xml.rels><?xml version="1.0" encoding="UTF-8" standalone="yes"?>
<Relationships xmlns="http://schemas.openxmlformats.org/package/2006/relationships"><Relationship Id="rId3" Type="http://schemas.openxmlformats.org/officeDocument/2006/relationships/image" Target="../media/image70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71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01.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42.emf"/><Relationship Id="rId4" Type="http://schemas.openxmlformats.org/officeDocument/2006/relationships/image" Target="../media/image41.emf"/></Relationships>
</file>

<file path=ppt/slides/_rels/slide31.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44.emf"/></Relationships>
</file>

<file path=ppt/slides/_rels/slide32.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33.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52.emf"/></Relationships>
</file>

<file path=ppt/slides/_rels/slide34.xml.rels><?xml version="1.0" encoding="UTF-8" standalone="yes"?>
<Relationships xmlns="http://schemas.openxmlformats.org/package/2006/relationships"><Relationship Id="rId3" Type="http://schemas.openxmlformats.org/officeDocument/2006/relationships/hyperlink" Target="https://github.com/zz4fap/t319_aprendizado_de_maquina/blob/main/docs/Resolu%C3%A7%C3%A3o%20e%20entrega%20dos%20laborat%C3%B3rios.pdf" TargetMode="External"/><Relationship Id="rId2" Type="http://schemas.openxmlformats.org/officeDocument/2006/relationships/hyperlink" Target="https://mybinder.org/v2/gh/zz4fap/t319_aprendizado_de_maquina/main?filepath=labs/Laboratorio2.ipynb" TargetMode="Externa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image" Target="../media/image53.jpeg"/><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jpe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780.png"/><Relationship Id="rId2" Type="http://schemas.openxmlformats.org/officeDocument/2006/relationships/image" Target="../media/image770.png"/><Relationship Id="rId1" Type="http://schemas.openxmlformats.org/officeDocument/2006/relationships/slideLayout" Target="../slideLayouts/slideLayout2.xml"/><Relationship Id="rId6" Type="http://schemas.openxmlformats.org/officeDocument/2006/relationships/image" Target="../media/image810.png"/><Relationship Id="rId5" Type="http://schemas.openxmlformats.org/officeDocument/2006/relationships/image" Target="../media/image800.png"/><Relationship Id="rId4" Type="http://schemas.openxmlformats.org/officeDocument/2006/relationships/image" Target="../media/image790.png"/></Relationships>
</file>

<file path=ppt/slides/_rels/slide39.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2.xml"/><Relationship Id="rId5" Type="http://schemas.openxmlformats.org/officeDocument/2006/relationships/image" Target="../media/image840.png"/><Relationship Id="rId4" Type="http://schemas.openxmlformats.org/officeDocument/2006/relationships/image" Target="../media/image820.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3" Type="http://schemas.openxmlformats.org/officeDocument/2006/relationships/image" Target="../media/image411.png"/><Relationship Id="rId2" Type="http://schemas.openxmlformats.org/officeDocument/2006/relationships/image" Target="../media/image40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8" Type="http://schemas.openxmlformats.org/officeDocument/2006/relationships/image" Target="../media/image250.png"/><Relationship Id="rId13" Type="http://schemas.openxmlformats.org/officeDocument/2006/relationships/image" Target="../media/image310.png"/><Relationship Id="rId3" Type="http://schemas.openxmlformats.org/officeDocument/2006/relationships/image" Target="../media/image230.png"/><Relationship Id="rId7" Type="http://schemas.openxmlformats.org/officeDocument/2006/relationships/image" Target="../media/image240.png"/><Relationship Id="rId12" Type="http://schemas.openxmlformats.org/officeDocument/2006/relationships/image" Target="../media/image300.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260.png"/><Relationship Id="rId11" Type="http://schemas.openxmlformats.org/officeDocument/2006/relationships/image" Target="../media/image290.png"/><Relationship Id="rId10" Type="http://schemas.openxmlformats.org/officeDocument/2006/relationships/image" Target="../media/image280.png"/><Relationship Id="rId9" Type="http://schemas.openxmlformats.org/officeDocument/2006/relationships/image" Target="../media/image270.png"/><Relationship Id="rId14" Type="http://schemas.openxmlformats.org/officeDocument/2006/relationships/image" Target="../media/image320.png"/></Relationships>
</file>

<file path=ppt/slides/_rels/slide42.xml.rels><?xml version="1.0" encoding="UTF-8" standalone="yes"?>
<Relationships xmlns="http://schemas.openxmlformats.org/package/2006/relationships"><Relationship Id="rId3" Type="http://schemas.openxmlformats.org/officeDocument/2006/relationships/image" Target="../media/image330.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350.png"/><Relationship Id="rId4" Type="http://schemas.openxmlformats.org/officeDocument/2006/relationships/image" Target="../media/image340.png"/></Relationships>
</file>

<file path=ppt/slides/_rels/slide43.xml.rels><?xml version="1.0" encoding="UTF-8" standalone="yes"?>
<Relationships xmlns="http://schemas.openxmlformats.org/package/2006/relationships"><Relationship Id="rId3" Type="http://schemas.openxmlformats.org/officeDocument/2006/relationships/image" Target="../media/image330.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1090.png"/><Relationship Id="rId5" Type="http://schemas.openxmlformats.org/officeDocument/2006/relationships/image" Target="../media/image1080.png"/><Relationship Id="rId4" Type="http://schemas.openxmlformats.org/officeDocument/2006/relationships/image" Target="../media/image340.png"/></Relationships>
</file>

<file path=ppt/slides/_rels/slide44.xml.rels><?xml version="1.0" encoding="UTF-8" standalone="yes"?>
<Relationships xmlns="http://schemas.openxmlformats.org/package/2006/relationships"><Relationship Id="rId3" Type="http://schemas.openxmlformats.org/officeDocument/2006/relationships/image" Target="../media/image1100.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1130.png"/><Relationship Id="rId5" Type="http://schemas.openxmlformats.org/officeDocument/2006/relationships/image" Target="../media/image1120.png"/><Relationship Id="rId4" Type="http://schemas.openxmlformats.org/officeDocument/2006/relationships/image" Target="../media/image1110.png"/></Relationships>
</file>

<file path=ppt/slides/_rels/slide45.xml.rels><?xml version="1.0" encoding="UTF-8" standalone="yes"?>
<Relationships xmlns="http://schemas.openxmlformats.org/package/2006/relationships"><Relationship Id="rId3" Type="http://schemas.openxmlformats.org/officeDocument/2006/relationships/image" Target="../media/image381.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401.png"/><Relationship Id="rId4" Type="http://schemas.openxmlformats.org/officeDocument/2006/relationships/image" Target="../media/image391.png"/></Relationships>
</file>

<file path=ppt/slides/_rels/slide46.xml.rels><?xml version="1.0" encoding="UTF-8" standalone="yes"?>
<Relationships xmlns="http://schemas.openxmlformats.org/package/2006/relationships"><Relationship Id="rId3" Type="http://schemas.openxmlformats.org/officeDocument/2006/relationships/image" Target="../media/image370.png"/><Relationship Id="rId7" Type="http://schemas.openxmlformats.org/officeDocument/2006/relationships/image" Target="../media/image410.png"/><Relationship Id="rId2" Type="http://schemas.openxmlformats.org/officeDocument/2006/relationships/image" Target="../media/image360.png"/><Relationship Id="rId1" Type="http://schemas.openxmlformats.org/officeDocument/2006/relationships/slideLayout" Target="../slideLayouts/slideLayout2.xml"/><Relationship Id="rId6" Type="http://schemas.openxmlformats.org/officeDocument/2006/relationships/image" Target="../media/image400.png"/><Relationship Id="rId5" Type="http://schemas.openxmlformats.org/officeDocument/2006/relationships/image" Target="../media/image390.png"/><Relationship Id="rId4" Type="http://schemas.openxmlformats.org/officeDocument/2006/relationships/image" Target="../media/image380.png"/></Relationships>
</file>

<file path=ppt/slides/_rels/slide47.xml.rels><?xml version="1.0" encoding="UTF-8" standalone="yes"?>
<Relationships xmlns="http://schemas.openxmlformats.org/package/2006/relationships"><Relationship Id="rId3" Type="http://schemas.openxmlformats.org/officeDocument/2006/relationships/image" Target="../media/image370.png"/><Relationship Id="rId7" Type="http://schemas.openxmlformats.org/officeDocument/2006/relationships/image" Target="../media/image440.png"/><Relationship Id="rId2" Type="http://schemas.openxmlformats.org/officeDocument/2006/relationships/image" Target="../media/image360.png"/><Relationship Id="rId1" Type="http://schemas.openxmlformats.org/officeDocument/2006/relationships/slideLayout" Target="../slideLayouts/slideLayout2.xml"/><Relationship Id="rId6" Type="http://schemas.openxmlformats.org/officeDocument/2006/relationships/image" Target="../media/image430.png"/><Relationship Id="rId5" Type="http://schemas.openxmlformats.org/officeDocument/2006/relationships/image" Target="../media/image390.png"/><Relationship Id="rId4" Type="http://schemas.openxmlformats.org/officeDocument/2006/relationships/image" Target="../media/image420.png"/></Relationships>
</file>

<file path=ppt/slides/_rels/slide48.xml.rels><?xml version="1.0" encoding="UTF-8" standalone="yes"?>
<Relationships xmlns="http://schemas.openxmlformats.org/package/2006/relationships"><Relationship Id="rId3" Type="http://schemas.openxmlformats.org/officeDocument/2006/relationships/image" Target="../media/image480.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461.png"/><Relationship Id="rId5" Type="http://schemas.openxmlformats.org/officeDocument/2006/relationships/image" Target="../media/image500.png"/><Relationship Id="rId4" Type="http://schemas.openxmlformats.org/officeDocument/2006/relationships/image" Target="../media/image490.png"/></Relationships>
</file>

<file path=ppt/slides/_rels/slide49.xml.rels><?xml version="1.0" encoding="UTF-8" standalone="yes"?>
<Relationships xmlns="http://schemas.openxmlformats.org/package/2006/relationships"><Relationship Id="rId3" Type="http://schemas.openxmlformats.org/officeDocument/2006/relationships/image" Target="../media/image460.png"/><Relationship Id="rId2" Type="http://schemas.openxmlformats.org/officeDocument/2006/relationships/image" Target="../media/image450.png"/><Relationship Id="rId1" Type="http://schemas.openxmlformats.org/officeDocument/2006/relationships/slideLayout" Target="../slideLayouts/slideLayout2.xml"/><Relationship Id="rId5" Type="http://schemas.openxmlformats.org/officeDocument/2006/relationships/image" Target="../media/image510.png"/><Relationship Id="rId4" Type="http://schemas.openxmlformats.org/officeDocument/2006/relationships/image" Target="../media/image470.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50.xml.rels><?xml version="1.0" encoding="UTF-8" standalone="yes"?>
<Relationships xmlns="http://schemas.openxmlformats.org/package/2006/relationships"><Relationship Id="rId8" Type="http://schemas.openxmlformats.org/officeDocument/2006/relationships/image" Target="../media/image1320.png"/><Relationship Id="rId3" Type="http://schemas.openxmlformats.org/officeDocument/2006/relationships/image" Target="../media/image1270.png"/><Relationship Id="rId7" Type="http://schemas.openxmlformats.org/officeDocument/2006/relationships/image" Target="../media/image1310.png"/><Relationship Id="rId2" Type="http://schemas.openxmlformats.org/officeDocument/2006/relationships/image" Target="../media/image1260.png"/><Relationship Id="rId1" Type="http://schemas.openxmlformats.org/officeDocument/2006/relationships/slideLayout" Target="../slideLayouts/slideLayout2.xml"/><Relationship Id="rId6" Type="http://schemas.openxmlformats.org/officeDocument/2006/relationships/image" Target="../media/image1300.png"/><Relationship Id="rId5" Type="http://schemas.openxmlformats.org/officeDocument/2006/relationships/image" Target="../media/image1290.png"/><Relationship Id="rId4" Type="http://schemas.openxmlformats.org/officeDocument/2006/relationships/image" Target="../media/image1280.png"/><Relationship Id="rId9" Type="http://schemas.openxmlformats.org/officeDocument/2006/relationships/image" Target="../media/image1330.png"/></Relationships>
</file>

<file path=ppt/slides/_rels/slide51.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2.xml"/><Relationship Id="rId5" Type="http://schemas.openxmlformats.org/officeDocument/2006/relationships/image" Target="../media/image137.png"/><Relationship Id="rId4" Type="http://schemas.openxmlformats.org/officeDocument/2006/relationships/image" Target="../media/image136.png"/></Relationships>
</file>

<file path=ppt/slides/_rels/slide52.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9.png"/><Relationship Id="rId7"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 Id="rId9" Type="http://schemas.openxmlformats.org/officeDocument/2006/relationships/image" Target="../media/image20.png"/></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32666AC8-2E17-4DB4-B0F5-60C640CCFD2E}"/>
              </a:ext>
            </a:extLst>
          </p:cNvPr>
          <p:cNvSpPr>
            <a:spLocks noGrp="1"/>
          </p:cNvSpPr>
          <p:nvPr>
            <p:ph type="ctrTitle"/>
          </p:nvPr>
        </p:nvSpPr>
        <p:spPr>
          <a:xfrm>
            <a:off x="1524000" y="819807"/>
            <a:ext cx="9144000" cy="2690156"/>
          </a:xfrm>
        </p:spPr>
        <p:txBody>
          <a:bodyPr>
            <a:normAutofit/>
          </a:bodyPr>
          <a:lstStyle/>
          <a:p>
            <a:r>
              <a:rPr lang="pt-BR" sz="5400" dirty="0" smtClean="0"/>
              <a:t>T319 - Introdução </a:t>
            </a:r>
            <a:r>
              <a:rPr lang="pt-BR" sz="5400" dirty="0"/>
              <a:t>ao Aprendizado de </a:t>
            </a:r>
            <a:r>
              <a:rPr lang="pt-BR" sz="5400" dirty="0" smtClean="0"/>
              <a:t>Máquina:</a:t>
            </a:r>
            <a:r>
              <a:rPr lang="pt-BR" dirty="0"/>
              <a:t/>
            </a:r>
            <a:br>
              <a:rPr lang="pt-BR" dirty="0"/>
            </a:br>
            <a:r>
              <a:rPr lang="pt-BR" b="1" i="1" dirty="0"/>
              <a:t>Regressão </a:t>
            </a:r>
            <a:r>
              <a:rPr lang="pt-BR" b="1" i="1" dirty="0" smtClean="0"/>
              <a:t>Linear (Parte III)</a:t>
            </a:r>
            <a:endParaRPr lang="pt-BR" b="1" i="1" dirty="0"/>
          </a:p>
        </p:txBody>
      </p:sp>
      <p:sp>
        <p:nvSpPr>
          <p:cNvPr id="4" name="CaixaDeTexto 3">
            <a:extLst>
              <a:ext uri="{FF2B5EF4-FFF2-40B4-BE49-F238E27FC236}">
                <a16:creationId xmlns:a16="http://schemas.microsoft.com/office/drawing/2014/main" xmlns="" id="{430EB894-B7D4-434C-9D1A-A14094D9BEEC}"/>
              </a:ext>
            </a:extLst>
          </p:cNvPr>
          <p:cNvSpPr txBox="1"/>
          <p:nvPr/>
        </p:nvSpPr>
        <p:spPr>
          <a:xfrm>
            <a:off x="7915802" y="5519955"/>
            <a:ext cx="4004345" cy="677108"/>
          </a:xfrm>
          <a:prstGeom prst="rect">
            <a:avLst/>
          </a:prstGeom>
          <a:noFill/>
        </p:spPr>
        <p:txBody>
          <a:bodyPr wrap="square" rtlCol="0">
            <a:spAutoFit/>
          </a:bodyPr>
          <a:lstStyle/>
          <a:p>
            <a:r>
              <a:rPr lang="pt-BR" sz="2000" dirty="0"/>
              <a:t>Felipe Augusto Pereira de Figueiredo</a:t>
            </a:r>
          </a:p>
          <a:p>
            <a:r>
              <a:rPr lang="pt-BR" dirty="0"/>
              <a:t>felipe.figueiredo@inatel.br</a:t>
            </a:r>
          </a:p>
        </p:txBody>
      </p:sp>
      <p:pic>
        <p:nvPicPr>
          <p:cNvPr id="1026" name="Picture 2" descr="Logo">
            <a:extLst>
              <a:ext uri="{FF2B5EF4-FFF2-40B4-BE49-F238E27FC236}">
                <a16:creationId xmlns:a16="http://schemas.microsoft.com/office/drawing/2014/main" xmlns="" id="{3F2642E0-4F6A-4196-8F58-E77D36E9A33F}"/>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28759" b="28872"/>
          <a:stretch/>
        </p:blipFill>
        <p:spPr bwMode="auto">
          <a:xfrm>
            <a:off x="271853" y="5528345"/>
            <a:ext cx="2261388" cy="677109"/>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Image result for machine learning">
            <a:extLst>
              <a:ext uri="{FF2B5EF4-FFF2-40B4-BE49-F238E27FC236}">
                <a16:creationId xmlns:a16="http://schemas.microsoft.com/office/drawing/2014/main" xmlns="" id="{810CE0A2-4102-44A6-A370-175E7896CDCB}"/>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0193" t="8107" r="14530" b="5794"/>
          <a:stretch/>
        </p:blipFill>
        <p:spPr bwMode="auto">
          <a:xfrm>
            <a:off x="4965305" y="3396429"/>
            <a:ext cx="2261389" cy="22370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335058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Escolha</a:t>
            </a:r>
            <a:r>
              <a:rPr lang="en-US" dirty="0"/>
              <a:t> do </a:t>
            </a:r>
            <a:r>
              <a:rPr lang="en-US" dirty="0" err="1"/>
              <a:t>Passo</a:t>
            </a:r>
            <a:r>
              <a:rPr lang="en-US" dirty="0"/>
              <a:t> de </a:t>
            </a:r>
            <a:r>
              <a:rPr lang="en-US" dirty="0" err="1"/>
              <a:t>Aprendizagem</a:t>
            </a:r>
            <a:endParaRPr lang="nl-BE" dirty="0"/>
          </a:p>
        </p:txBody>
      </p:sp>
      <p:sp>
        <p:nvSpPr>
          <p:cNvPr id="3" name="Content Placeholder 2"/>
          <p:cNvSpPr>
            <a:spLocks noGrp="1"/>
          </p:cNvSpPr>
          <p:nvPr>
            <p:ph idx="1"/>
          </p:nvPr>
        </p:nvSpPr>
        <p:spPr>
          <a:xfrm>
            <a:off x="838200" y="1571623"/>
            <a:ext cx="10896600" cy="5036995"/>
          </a:xfrm>
        </p:spPr>
        <p:txBody>
          <a:bodyPr>
            <a:normAutofit/>
          </a:bodyPr>
          <a:lstStyle/>
          <a:p>
            <a:pPr algn="just"/>
            <a:r>
              <a:rPr lang="nl-BE" dirty="0"/>
              <a:t>Como vimos, além da inicialização dos pesos do modelo a escolha do </a:t>
            </a:r>
            <a:r>
              <a:rPr lang="nl-BE" b="1" i="1" dirty="0"/>
              <a:t>passo de aprendizagem </a:t>
            </a:r>
            <a:r>
              <a:rPr lang="nl-BE" dirty="0"/>
              <a:t>é muito importante para a convergência do GD.</a:t>
            </a:r>
          </a:p>
          <a:p>
            <a:pPr algn="just"/>
            <a:r>
              <a:rPr lang="nl-BE" dirty="0"/>
              <a:t>Passos muito grandes fazem com que o algoritmo aprenda rápido demais ao custo de um modelo final que seja sub-ótimo ou que o treinamento </a:t>
            </a:r>
            <a:r>
              <a:rPr lang="nl-BE" dirty="0" smtClean="0"/>
              <a:t>divirja ou se </a:t>
            </a:r>
            <a:r>
              <a:rPr lang="nl-BE" dirty="0"/>
              <a:t>torne instável (</a:t>
            </a:r>
            <a:r>
              <a:rPr lang="nl-BE" dirty="0" smtClean="0"/>
              <a:t>oscilação).</a:t>
            </a:r>
            <a:endParaRPr lang="nl-BE" dirty="0"/>
          </a:p>
          <a:p>
            <a:pPr algn="just"/>
            <a:r>
              <a:rPr lang="nl-BE" dirty="0"/>
              <a:t>Passos muito pequenos resultam num longo treinamento, podendo o algoritmo, por exemplo, ficar preso em um mínimo local ou mesmo nunca atingir um mínimo.</a:t>
            </a:r>
          </a:p>
          <a:p>
            <a:pPr algn="just"/>
            <a:r>
              <a:rPr lang="nl-BE" dirty="0"/>
              <a:t>Portanto, como podemos ajustar o </a:t>
            </a:r>
            <a:r>
              <a:rPr lang="nl-BE" b="1" i="1" dirty="0"/>
              <a:t>passo de aprendizagem</a:t>
            </a:r>
            <a:r>
              <a:rPr lang="nl-BE" dirty="0"/>
              <a:t>?</a:t>
            </a:r>
          </a:p>
        </p:txBody>
      </p:sp>
    </p:spTree>
    <p:extLst>
      <p:ext uri="{BB962C8B-B14F-4D97-AF65-F5344CB8AC3E}">
        <p14:creationId xmlns:p14="http://schemas.microsoft.com/office/powerpoint/2010/main" val="24171247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Ajuste do passo de aprendizagem</a:t>
            </a:r>
            <a:endParaRPr lang="nl-BE" dirty="0"/>
          </a:p>
        </p:txBody>
      </p:sp>
      <p:sp>
        <p:nvSpPr>
          <p:cNvPr id="3" name="Content Placeholder 2"/>
          <p:cNvSpPr>
            <a:spLocks noGrp="1"/>
          </p:cNvSpPr>
          <p:nvPr>
            <p:ph idx="1"/>
          </p:nvPr>
        </p:nvSpPr>
        <p:spPr>
          <a:xfrm>
            <a:off x="838200" y="1571623"/>
            <a:ext cx="10896600" cy="2472791"/>
          </a:xfrm>
        </p:spPr>
        <p:txBody>
          <a:bodyPr>
            <a:normAutofit fontScale="92500" lnSpcReduction="10000"/>
          </a:bodyPr>
          <a:lstStyle/>
          <a:p>
            <a:pPr algn="just"/>
            <a:r>
              <a:rPr lang="pt-BR" dirty="0"/>
              <a:t>Uma maneira de se ajustar o passo é através do</a:t>
            </a:r>
            <a:r>
              <a:rPr lang="pt-BR" b="1" dirty="0"/>
              <a:t> ajuste manual</a:t>
            </a:r>
            <a:r>
              <a:rPr lang="pt-BR" dirty="0"/>
              <a:t>, onde </a:t>
            </a:r>
            <a:r>
              <a:rPr lang="pt-BR" dirty="0" smtClean="0"/>
              <a:t>seu ajuste é </a:t>
            </a:r>
            <a:r>
              <a:rPr lang="pt-BR" dirty="0"/>
              <a:t>feito através de </a:t>
            </a:r>
            <a:r>
              <a:rPr lang="pt-BR" b="1" i="1" dirty="0"/>
              <a:t>tentativa e erro </a:t>
            </a:r>
            <a:r>
              <a:rPr lang="pt-BR" dirty="0"/>
              <a:t>até que um passo ótimo seja encontrado.</a:t>
            </a:r>
          </a:p>
          <a:p>
            <a:pPr lvl="1" algn="just">
              <a:buFont typeface="Courier New" panose="02070309020205020404" pitchFamily="49" charset="0"/>
              <a:buChar char="o"/>
            </a:pPr>
            <a:r>
              <a:rPr lang="pt-BR" sz="2600" dirty="0"/>
              <a:t>A desvantagem é que isso pode levar muito tempo, imagine um conjunto de treinamento com milhões de exemplos e dezenas ou até mesmo centenas de pesos a serem ajustados e você ter que esperar até que o treinamento termine.</a:t>
            </a:r>
          </a:p>
          <a:p>
            <a:pPr algn="just"/>
            <a:r>
              <a:rPr lang="pt-BR" sz="3000" dirty="0"/>
              <a:t>Existem outras formas de se ajustar o passo mais eficientemente?</a:t>
            </a:r>
          </a:p>
        </p:txBody>
      </p:sp>
      <p:pic>
        <p:nvPicPr>
          <p:cNvPr id="4" name="Picture 3"/>
          <p:cNvPicPr>
            <a:picLocks noChangeAspect="1"/>
          </p:cNvPicPr>
          <p:nvPr/>
        </p:nvPicPr>
        <p:blipFill rotWithShape="1">
          <a:blip r:embed="rId3"/>
          <a:srcRect t="1995" b="3313"/>
          <a:stretch/>
        </p:blipFill>
        <p:spPr>
          <a:xfrm>
            <a:off x="1290102" y="4044414"/>
            <a:ext cx="3395702" cy="2813586"/>
          </a:xfrm>
          <a:prstGeom prst="rect">
            <a:avLst/>
          </a:prstGeom>
        </p:spPr>
      </p:pic>
      <p:pic>
        <p:nvPicPr>
          <p:cNvPr id="5" name="Picture 4"/>
          <p:cNvPicPr>
            <a:picLocks noChangeAspect="1"/>
          </p:cNvPicPr>
          <p:nvPr/>
        </p:nvPicPr>
        <p:blipFill rotWithShape="1">
          <a:blip r:embed="rId4"/>
          <a:srcRect l="5040" t="2270" r="7713" b="2700"/>
          <a:stretch/>
        </p:blipFill>
        <p:spPr>
          <a:xfrm>
            <a:off x="4888322" y="4044415"/>
            <a:ext cx="2952133" cy="2813586"/>
          </a:xfrm>
          <a:prstGeom prst="rect">
            <a:avLst/>
          </a:prstGeom>
        </p:spPr>
      </p:pic>
      <p:pic>
        <p:nvPicPr>
          <p:cNvPr id="6" name="Picture 5"/>
          <p:cNvPicPr>
            <a:picLocks noChangeAspect="1"/>
          </p:cNvPicPr>
          <p:nvPr/>
        </p:nvPicPr>
        <p:blipFill rotWithShape="1">
          <a:blip r:embed="rId5"/>
          <a:srcRect t="3505" b="3796"/>
          <a:stretch/>
        </p:blipFill>
        <p:spPr>
          <a:xfrm>
            <a:off x="8042973" y="4044414"/>
            <a:ext cx="3468823" cy="2813586"/>
          </a:xfrm>
          <a:prstGeom prst="rect">
            <a:avLst/>
          </a:prstGeom>
        </p:spPr>
      </p:pic>
    </p:spTree>
    <p:extLst>
      <p:ext uri="{BB962C8B-B14F-4D97-AF65-F5344CB8AC3E}">
        <p14:creationId xmlns:p14="http://schemas.microsoft.com/office/powerpoint/2010/main" val="19476080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Ajuste do passo de aprendizagem</a:t>
            </a:r>
            <a:endParaRPr lang="nl-BE" dirty="0"/>
          </a:p>
        </p:txBody>
      </p:sp>
      <p:sp>
        <p:nvSpPr>
          <p:cNvPr id="3" name="Content Placeholder 2"/>
          <p:cNvSpPr>
            <a:spLocks noGrp="1"/>
          </p:cNvSpPr>
          <p:nvPr>
            <p:ph idx="1"/>
          </p:nvPr>
        </p:nvSpPr>
        <p:spPr>
          <a:xfrm>
            <a:off x="838200" y="1571623"/>
            <a:ext cx="10896600" cy="5005821"/>
          </a:xfrm>
        </p:spPr>
        <p:txBody>
          <a:bodyPr>
            <a:normAutofit/>
          </a:bodyPr>
          <a:lstStyle/>
          <a:p>
            <a:pPr algn="just"/>
            <a:r>
              <a:rPr lang="nl-BE" sz="3200" dirty="0"/>
              <a:t>Seria interessante que no incio do treinamento o algoritmo desse passos largos e aprendesse mais rápido e conforme ele se aproximasse do mínimo, gostaríamos que ele desse passos mais curtos para não ultrapassá-lo.</a:t>
            </a:r>
          </a:p>
          <a:p>
            <a:pPr algn="just"/>
            <a:r>
              <a:rPr lang="pt-BR" sz="3200" dirty="0"/>
              <a:t>Portanto, para se obter uma convergência mais rápida, evitar oscilações e ficar preso em mínimos locais, o passo de aprendizagem é geralmente variado durante o treinamento, de acordo com um </a:t>
            </a:r>
            <a:r>
              <a:rPr lang="pt-BR" sz="3200" b="1" i="1" dirty="0"/>
              <a:t>esquema de variação (em etapas) do passo de aprendizagem</a:t>
            </a:r>
            <a:r>
              <a:rPr lang="pt-BR" sz="3200" dirty="0"/>
              <a:t>.</a:t>
            </a:r>
            <a:endParaRPr lang="nl-BE" sz="3200" dirty="0"/>
          </a:p>
        </p:txBody>
      </p:sp>
    </p:spTree>
    <p:extLst>
      <p:ext uri="{BB962C8B-B14F-4D97-AF65-F5344CB8AC3E}">
        <p14:creationId xmlns:p14="http://schemas.microsoft.com/office/powerpoint/2010/main" val="34690098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Esquemas de variação de </a:t>
            </a:r>
            <a:r>
              <a:rPr lang="el-GR" dirty="0"/>
              <a:t>α</a:t>
            </a:r>
            <a:endParaRPr lang="nl-BE" dirty="0"/>
          </a:p>
        </p:txBody>
      </p:sp>
      <p:sp>
        <p:nvSpPr>
          <p:cNvPr id="3" name="Content Placeholder 2"/>
          <p:cNvSpPr>
            <a:spLocks noGrp="1"/>
          </p:cNvSpPr>
          <p:nvPr>
            <p:ph idx="1"/>
          </p:nvPr>
        </p:nvSpPr>
        <p:spPr>
          <a:xfrm>
            <a:off x="838200" y="1571623"/>
            <a:ext cx="10896600" cy="5005821"/>
          </a:xfrm>
        </p:spPr>
        <p:txBody>
          <a:bodyPr>
            <a:normAutofit/>
          </a:bodyPr>
          <a:lstStyle/>
          <a:p>
            <a:pPr marL="0" indent="0" algn="just">
              <a:buNone/>
            </a:pPr>
            <a:r>
              <a:rPr lang="pt-BR" dirty="0"/>
              <a:t>Os esquemas para variação podem ser dividos em 2 categorias: variação programada e adaptativa.</a:t>
            </a:r>
            <a:endParaRPr lang="pt-BR" b="1" dirty="0"/>
          </a:p>
          <a:p>
            <a:pPr algn="just"/>
            <a:r>
              <a:rPr lang="pt-BR" b="1" dirty="0"/>
              <a:t>Variação ou decaimento programado</a:t>
            </a:r>
            <a:r>
              <a:rPr lang="pt-BR" dirty="0"/>
              <a:t>: o passo de aprendizagem tem seu valor diminuído ao longo do tempo (época), ou seja, ao longo do processo de treinamento.</a:t>
            </a:r>
          </a:p>
          <a:p>
            <a:pPr lvl="1" algn="just"/>
            <a:r>
              <a:rPr lang="pt-BR" dirty="0"/>
              <a:t>Uma desvantagem é que os parâmetros desses esquemas devem ser manualmente ajustados previamente e dependem do problema e do modelo adotado. Portanto, cai-se de certa forma, no problema da tentativa e erro.</a:t>
            </a:r>
          </a:p>
          <a:p>
            <a:pPr lvl="1" algn="just"/>
            <a:r>
              <a:rPr lang="pt-BR" dirty="0"/>
              <a:t>O ajuste dos parâmetros dos esquemas de variação programada é custoso.</a:t>
            </a:r>
          </a:p>
          <a:p>
            <a:pPr lvl="1" algn="just"/>
            <a:r>
              <a:rPr lang="pt-BR" dirty="0"/>
              <a:t>Outra desvantagem é que o mesmo passo de aprendizado é aplicado ao ajuste de todos os pesos.</a:t>
            </a:r>
          </a:p>
          <a:p>
            <a:pPr lvl="1" algn="just"/>
            <a:r>
              <a:rPr lang="pt-BR" b="1" dirty="0"/>
              <a:t>Exemplos</a:t>
            </a:r>
            <a:r>
              <a:rPr lang="pt-BR" dirty="0"/>
              <a:t>: Momentum, Decaimento exponencial, Decaimento por etapas, etc. </a:t>
            </a:r>
          </a:p>
        </p:txBody>
      </p:sp>
    </p:spTree>
    <p:extLst>
      <p:ext uri="{BB962C8B-B14F-4D97-AF65-F5344CB8AC3E}">
        <p14:creationId xmlns:p14="http://schemas.microsoft.com/office/powerpoint/2010/main" val="12766004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Esquemas de variação de </a:t>
            </a:r>
            <a:r>
              <a:rPr lang="el-GR" dirty="0"/>
              <a:t>α</a:t>
            </a:r>
            <a:endParaRPr lang="nl-BE" dirty="0"/>
          </a:p>
        </p:txBody>
      </p:sp>
      <p:sp>
        <p:nvSpPr>
          <p:cNvPr id="3" name="Content Placeholder 2"/>
          <p:cNvSpPr>
            <a:spLocks noGrp="1"/>
          </p:cNvSpPr>
          <p:nvPr>
            <p:ph idx="1"/>
          </p:nvPr>
        </p:nvSpPr>
        <p:spPr>
          <a:xfrm>
            <a:off x="838200" y="1571623"/>
            <a:ext cx="10896600" cy="5005821"/>
          </a:xfrm>
        </p:spPr>
        <p:txBody>
          <a:bodyPr>
            <a:normAutofit/>
          </a:bodyPr>
          <a:lstStyle/>
          <a:p>
            <a:pPr algn="just"/>
            <a:r>
              <a:rPr lang="pt-BR" b="1" dirty="0"/>
              <a:t>Variação ou decaimento adaptativo</a:t>
            </a:r>
            <a:r>
              <a:rPr lang="pt-BR" dirty="0"/>
              <a:t>: passo é adaptativamente ajustado de acordo com a performance do modelo além disso possui passos diferentes para cada </a:t>
            </a:r>
            <a:r>
              <a:rPr lang="pt-BR" dirty="0" smtClean="0"/>
              <a:t>peso do </a:t>
            </a:r>
            <a:r>
              <a:rPr lang="pt-BR" dirty="0"/>
              <a:t>modelo e os atualiza independentemente. </a:t>
            </a:r>
          </a:p>
          <a:p>
            <a:pPr lvl="1" algn="just"/>
            <a:r>
              <a:rPr lang="pt-BR" dirty="0"/>
              <a:t>Os passos são atualizados de acordo com valores obtidos pelo modelo (e.g., média movente dos gradientes). </a:t>
            </a:r>
          </a:p>
          <a:p>
            <a:pPr lvl="1" algn="just"/>
            <a:r>
              <a:rPr lang="pt-BR" dirty="0"/>
              <a:t>Na maioria dos casos, não é necessário se ajustar manualmente nenhum parâmetro como no caso dos esquemas de variação programada.</a:t>
            </a:r>
          </a:p>
          <a:p>
            <a:pPr lvl="1" algn="just"/>
            <a:r>
              <a:rPr lang="pt-BR" dirty="0"/>
              <a:t>E quando existe algum parâmetro a ser ajustado o esquema normalmente funciona muito bem para uma grande gama de valores.</a:t>
            </a:r>
          </a:p>
          <a:p>
            <a:pPr lvl="1" algn="just"/>
            <a:r>
              <a:rPr lang="pt-BR" b="1" dirty="0"/>
              <a:t>Exemplos</a:t>
            </a:r>
            <a:r>
              <a:rPr lang="pt-BR" dirty="0"/>
              <a:t>: Adam, Adagrad, RMSprop, etc.</a:t>
            </a:r>
            <a:endParaRPr lang="nl-BE" b="1" dirty="0"/>
          </a:p>
        </p:txBody>
      </p:sp>
    </p:spTree>
    <p:extLst>
      <p:ext uri="{BB962C8B-B14F-4D97-AF65-F5344CB8AC3E}">
        <p14:creationId xmlns:p14="http://schemas.microsoft.com/office/powerpoint/2010/main" val="4998793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a:xfrm>
                <a:off x="838200" y="61268"/>
                <a:ext cx="10515600" cy="1325563"/>
              </a:xfrm>
            </p:spPr>
            <p:txBody>
              <a:bodyPr/>
              <a:lstStyle/>
              <a:p>
                <a:r>
                  <a:rPr lang="pt-BR" dirty="0"/>
                  <a:t>Esquema de Ajuste de </a:t>
                </a:r>
                <a14:m>
                  <m:oMath xmlns:m="http://schemas.openxmlformats.org/officeDocument/2006/math">
                    <m:r>
                      <a:rPr lang="pt-BR" i="1">
                        <a:latin typeface="Cambria Math" panose="02040503050406030204" pitchFamily="18" charset="0"/>
                        <a:ea typeface="Cambria Math" panose="02040503050406030204" pitchFamily="18" charset="0"/>
                      </a:rPr>
                      <m:t>𝛼</m:t>
                    </m:r>
                  </m:oMath>
                </a14:m>
                <a:r>
                  <a:rPr lang="pt-BR" dirty="0"/>
                  <a:t>: Momentum</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838200" y="61268"/>
                <a:ext cx="10515600" cy="1325563"/>
              </a:xfrm>
              <a:blipFill rotWithShape="0">
                <a:blip r:embed="rId3"/>
                <a:stretch>
                  <a:fillRect l="-2377"/>
                </a:stretch>
              </a:blipFill>
            </p:spPr>
            <p:txBody>
              <a:bodyPr/>
              <a:lstStyle/>
              <a:p>
                <a:r>
                  <a:rPr lang="pt-BR">
                    <a:noFill/>
                  </a:rPr>
                  <a:t> </a:t>
                </a:r>
              </a:p>
            </p:txBody>
          </p:sp>
        </mc:Fallback>
      </mc:AlternateContent>
      <p:sp>
        <p:nvSpPr>
          <p:cNvPr id="3" name="Content Placeholder 2"/>
          <p:cNvSpPr>
            <a:spLocks noGrp="1"/>
          </p:cNvSpPr>
          <p:nvPr>
            <p:ph idx="1"/>
          </p:nvPr>
        </p:nvSpPr>
        <p:spPr>
          <a:xfrm>
            <a:off x="838200" y="1752600"/>
            <a:ext cx="7790868" cy="4424363"/>
          </a:xfrm>
        </p:spPr>
        <p:txBody>
          <a:bodyPr>
            <a:normAutofit fontScale="85000" lnSpcReduction="20000"/>
          </a:bodyPr>
          <a:lstStyle/>
          <a:p>
            <a:r>
              <a:rPr lang="pt-BR" dirty="0" smtClean="0"/>
              <a:t>O GDE aproxima </a:t>
            </a:r>
            <a:r>
              <a:rPr lang="pt-BR" dirty="0"/>
              <a:t>o gradiente com apenas um </a:t>
            </a:r>
            <a:r>
              <a:rPr lang="pt-BR" dirty="0" smtClean="0"/>
              <a:t>exemplo fazendo com que as derivadas parciais se tornem ”</a:t>
            </a:r>
            <a:r>
              <a:rPr lang="pt-BR" i="1" dirty="0" smtClean="0"/>
              <a:t>ruidosas</a:t>
            </a:r>
            <a:r>
              <a:rPr lang="pt-BR" dirty="0" smtClean="0"/>
              <a:t>”, ou seja, a direção que o algoritmo toma à caminho do mínimo varia a cada atualização dos pesos.</a:t>
            </a:r>
            <a:endParaRPr lang="pt-BR" dirty="0"/>
          </a:p>
          <a:p>
            <a:r>
              <a:rPr lang="pt-BR" dirty="0" smtClean="0"/>
              <a:t>Esse problema dos gradientes “</a:t>
            </a:r>
            <a:r>
              <a:rPr lang="pt-BR" i="1" dirty="0" smtClean="0"/>
              <a:t>ruidosos</a:t>
            </a:r>
            <a:r>
              <a:rPr lang="pt-BR" dirty="0" smtClean="0"/>
              <a:t>” é mais acentuado em superfícies que se assemelham a </a:t>
            </a:r>
            <a:r>
              <a:rPr lang="pt-BR" b="1" i="1" dirty="0" smtClean="0"/>
              <a:t>ravinas</a:t>
            </a:r>
            <a:r>
              <a:rPr lang="pt-BR" dirty="0" smtClean="0"/>
              <a:t>, que são </a:t>
            </a:r>
            <a:r>
              <a:rPr lang="pt-BR" dirty="0"/>
              <a:t>áreas onde as curvas da superfície são muito mais abruptas em uma dimensão do que em </a:t>
            </a:r>
            <a:r>
              <a:rPr lang="pt-BR" dirty="0" smtClean="0"/>
              <a:t>outra.</a:t>
            </a:r>
          </a:p>
          <a:p>
            <a:r>
              <a:rPr lang="pt-BR" dirty="0" smtClean="0"/>
              <a:t>O GDE tem </a:t>
            </a:r>
            <a:r>
              <a:rPr lang="pt-BR" dirty="0"/>
              <a:t>problemas para </a:t>
            </a:r>
            <a:r>
              <a:rPr lang="pt-BR" dirty="0" smtClean="0"/>
              <a:t>caminhar em tais superfícies. </a:t>
            </a:r>
          </a:p>
          <a:p>
            <a:r>
              <a:rPr lang="pt-BR" dirty="0" smtClean="0"/>
              <a:t>Nessas superfícies, </a:t>
            </a:r>
            <a:r>
              <a:rPr lang="pt-BR" dirty="0"/>
              <a:t>o </a:t>
            </a:r>
            <a:r>
              <a:rPr lang="pt-BR" dirty="0" smtClean="0"/>
              <a:t>GDE oscila </a:t>
            </a:r>
            <a:r>
              <a:rPr lang="pt-BR" dirty="0"/>
              <a:t>ao longo das encostas da </a:t>
            </a:r>
            <a:r>
              <a:rPr lang="pt-BR" b="1" i="1" dirty="0" smtClean="0"/>
              <a:t>ravina</a:t>
            </a:r>
            <a:r>
              <a:rPr lang="pt-BR" dirty="0" smtClean="0"/>
              <a:t> (movimento de zig-zag), </a:t>
            </a:r>
            <a:r>
              <a:rPr lang="pt-BR" dirty="0"/>
              <a:t>enquanto faz um progresso </a:t>
            </a:r>
            <a:r>
              <a:rPr lang="pt-BR" dirty="0" smtClean="0"/>
              <a:t>lento e hesitante em </a:t>
            </a:r>
            <a:r>
              <a:rPr lang="pt-BR" dirty="0"/>
              <a:t>direção ao </a:t>
            </a:r>
            <a:r>
              <a:rPr lang="pt-BR" dirty="0" smtClean="0"/>
              <a:t>mínimo global, </a:t>
            </a:r>
            <a:r>
              <a:rPr lang="pt-BR" dirty="0"/>
              <a:t>como na </a:t>
            </a:r>
            <a:r>
              <a:rPr lang="pt-BR" dirty="0" smtClean="0"/>
              <a:t>figura ao lado.</a:t>
            </a:r>
          </a:p>
          <a:p>
            <a:r>
              <a:rPr lang="pt-BR" dirty="0" smtClean="0"/>
              <a:t>Como poderíamos mitigar esse problema?</a:t>
            </a:r>
            <a:endParaRPr lang="pt-BR" dirty="0"/>
          </a:p>
        </p:txBody>
      </p:sp>
      <p:pic>
        <p:nvPicPr>
          <p:cNvPr id="2050" name="Picture 2" descr="Creek Ravines"/>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826095" y="1095126"/>
            <a:ext cx="3217782" cy="2412583"/>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p:cNvGrpSpPr/>
          <p:nvPr/>
        </p:nvGrpSpPr>
        <p:grpSpPr>
          <a:xfrm>
            <a:off x="8677971" y="3786094"/>
            <a:ext cx="3514029" cy="2730463"/>
            <a:chOff x="8677971" y="3786094"/>
            <a:chExt cx="3514029" cy="2730463"/>
          </a:xfrm>
        </p:grpSpPr>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77971" y="4063458"/>
              <a:ext cx="3514029" cy="2453099"/>
            </a:xfrm>
            <a:prstGeom prst="rect">
              <a:avLst/>
            </a:prstGeom>
          </p:spPr>
        </p:pic>
        <p:sp>
          <p:nvSpPr>
            <p:cNvPr id="7" name="TextBox 6"/>
            <p:cNvSpPr txBox="1"/>
            <p:nvPr/>
          </p:nvSpPr>
          <p:spPr>
            <a:xfrm>
              <a:off x="9107097" y="3786094"/>
              <a:ext cx="2606874" cy="646331"/>
            </a:xfrm>
            <a:prstGeom prst="rect">
              <a:avLst/>
            </a:prstGeom>
            <a:noFill/>
          </p:spPr>
          <p:txBody>
            <a:bodyPr wrap="square" rtlCol="0">
              <a:spAutoFit/>
            </a:bodyPr>
            <a:lstStyle/>
            <a:p>
              <a:pPr algn="ctr"/>
              <a:r>
                <a:rPr lang="pt-BR" dirty="0" smtClean="0"/>
                <a:t>Gradiente Descendente Estocástico</a:t>
              </a:r>
              <a:endParaRPr lang="pt-BR" dirty="0"/>
            </a:p>
          </p:txBody>
        </p:sp>
      </p:grpSp>
    </p:spTree>
    <p:extLst>
      <p:ext uri="{BB962C8B-B14F-4D97-AF65-F5344CB8AC3E}">
        <p14:creationId xmlns:p14="http://schemas.microsoft.com/office/powerpoint/2010/main" val="32065203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a:xfrm>
                <a:off x="838200" y="139199"/>
                <a:ext cx="10515600" cy="876801"/>
              </a:xfrm>
            </p:spPr>
            <p:txBody>
              <a:bodyPr/>
              <a:lstStyle/>
              <a:p>
                <a:r>
                  <a:rPr lang="pt-BR" dirty="0"/>
                  <a:t>Esquema de Ajuste de </a:t>
                </a:r>
                <a14:m>
                  <m:oMath xmlns:m="http://schemas.openxmlformats.org/officeDocument/2006/math">
                    <m:r>
                      <a:rPr lang="pt-BR" i="1">
                        <a:latin typeface="Cambria Math" panose="02040503050406030204" pitchFamily="18" charset="0"/>
                        <a:ea typeface="Cambria Math" panose="02040503050406030204" pitchFamily="18" charset="0"/>
                      </a:rPr>
                      <m:t>𝛼</m:t>
                    </m:r>
                  </m:oMath>
                </a14:m>
                <a:r>
                  <a:rPr lang="pt-BR" dirty="0" smtClean="0"/>
                  <a:t>: Momentum</a:t>
                </a:r>
                <a:endParaRPr lang="pt-BR"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838200" y="139199"/>
                <a:ext cx="10515600" cy="876801"/>
              </a:xfrm>
              <a:blipFill rotWithShape="0">
                <a:blip r:embed="rId3"/>
                <a:stretch>
                  <a:fillRect l="-2377" t="-11806" b="-2291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409700"/>
                <a:ext cx="10947400" cy="5448300"/>
              </a:xfrm>
            </p:spPr>
            <p:txBody>
              <a:bodyPr>
                <a:normAutofit fontScale="77500" lnSpcReduction="20000"/>
              </a:bodyPr>
              <a:lstStyle/>
              <a:p>
                <a:r>
                  <a:rPr lang="pt-BR" dirty="0" smtClean="0"/>
                  <a:t>O </a:t>
                </a:r>
                <a:r>
                  <a:rPr lang="pt-BR" b="1" i="1" dirty="0" smtClean="0"/>
                  <a:t>algoritmo do momentum </a:t>
                </a:r>
                <a:r>
                  <a:rPr lang="pt-BR" dirty="0" smtClean="0"/>
                  <a:t>é um esquema de ajuste do passo de aprendizagem, </a:t>
                </a:r>
                <a14:m>
                  <m:oMath xmlns:m="http://schemas.openxmlformats.org/officeDocument/2006/math">
                    <m:r>
                      <a:rPr lang="pt-BR" i="1">
                        <a:latin typeface="Cambria Math" panose="02040503050406030204" pitchFamily="18" charset="0"/>
                        <a:ea typeface="Cambria Math" panose="02040503050406030204" pitchFamily="18" charset="0"/>
                      </a:rPr>
                      <m:t>𝛼</m:t>
                    </m:r>
                  </m:oMath>
                </a14:m>
                <a:r>
                  <a:rPr lang="pt-BR" dirty="0" smtClean="0"/>
                  <a:t>, simples e que ajuda a acelerar a convergência do GDE e amortece </a:t>
                </a:r>
                <a:r>
                  <a:rPr lang="pt-BR" dirty="0"/>
                  <a:t>as </a:t>
                </a:r>
                <a:r>
                  <a:rPr lang="pt-BR" dirty="0" smtClean="0"/>
                  <a:t>oscilações.</a:t>
                </a:r>
              </a:p>
              <a:p>
                <a:r>
                  <a:rPr lang="pt-BR" dirty="0"/>
                  <a:t>O algoritmo</a:t>
                </a:r>
                <a:r>
                  <a:rPr lang="pt-BR" b="1" i="1" dirty="0"/>
                  <a:t> </a:t>
                </a:r>
                <a:r>
                  <a:rPr lang="pt-BR" dirty="0" smtClean="0"/>
                  <a:t>introduz </a:t>
                </a:r>
                <a:r>
                  <a:rPr lang="pt-BR" dirty="0"/>
                  <a:t>uma variável </a:t>
                </a:r>
                <a14:m>
                  <m:oMath xmlns:m="http://schemas.openxmlformats.org/officeDocument/2006/math">
                    <m:r>
                      <a:rPr lang="en-US" b="1" i="1">
                        <a:latin typeface="Cambria Math" panose="02040503050406030204" pitchFamily="18" charset="0"/>
                        <a:ea typeface="Cambria Math" panose="02040503050406030204" pitchFamily="18" charset="0"/>
                      </a:rPr>
                      <m:t>𝝂</m:t>
                    </m:r>
                  </m:oMath>
                </a14:m>
                <a:r>
                  <a:rPr lang="pt-BR" dirty="0"/>
                  <a:t> que desempenha o papel da </a:t>
                </a:r>
                <a:r>
                  <a:rPr lang="pt-BR" b="1" i="1" dirty="0"/>
                  <a:t>velocidade</a:t>
                </a:r>
                <a:r>
                  <a:rPr lang="pt-BR" dirty="0"/>
                  <a:t>, ou seja, é a direção e a rapidez com que os parâmetros se movem através do </a:t>
                </a:r>
                <a:r>
                  <a:rPr lang="pt-BR" b="1" i="1" dirty="0"/>
                  <a:t>espaço de parâmetros</a:t>
                </a:r>
                <a:r>
                  <a:rPr lang="pt-BR" dirty="0" smtClean="0"/>
                  <a:t>.</a:t>
                </a:r>
              </a:p>
              <a:p>
                <a:r>
                  <a:rPr lang="pt-BR" dirty="0" smtClean="0"/>
                  <a:t>O algoritmo acelera a convergência e amortece </a:t>
                </a:r>
                <a:r>
                  <a:rPr lang="pt-BR" dirty="0"/>
                  <a:t>oscilações </a:t>
                </a:r>
                <a:r>
                  <a:rPr lang="pt-BR" dirty="0" smtClean="0"/>
                  <a:t>adicionando </a:t>
                </a:r>
                <a:r>
                  <a:rPr lang="pt-BR" dirty="0"/>
                  <a:t>uma </a:t>
                </a:r>
                <a:r>
                  <a:rPr lang="pt-BR" dirty="0" smtClean="0"/>
                  <a:t>fração, </a:t>
                </a:r>
                <a14:m>
                  <m:oMath xmlns:m="http://schemas.openxmlformats.org/officeDocument/2006/math">
                    <m:r>
                      <m:rPr>
                        <m:sty m:val="p"/>
                      </m:rPr>
                      <a:rPr lang="el-GR" i="1">
                        <a:latin typeface="Cambria Math" panose="02040503050406030204" pitchFamily="18" charset="0"/>
                        <a:ea typeface="Cambria Math" panose="02040503050406030204" pitchFamily="18" charset="0"/>
                      </a:rPr>
                      <m:t>μ</m:t>
                    </m:r>
                  </m:oMath>
                </a14:m>
                <a:r>
                  <a:rPr lang="pt-BR" dirty="0"/>
                  <a:t> </a:t>
                </a:r>
                <a:r>
                  <a:rPr lang="pt-BR" dirty="0" smtClean="0"/>
                  <a:t>(</a:t>
                </a:r>
                <a:r>
                  <a:rPr lang="pt-BR" b="1" i="1" dirty="0" smtClean="0"/>
                  <a:t>chamado de coeficiente </a:t>
                </a:r>
                <a:r>
                  <a:rPr lang="pt-BR" b="1" i="1" dirty="0"/>
                  <a:t>de </a:t>
                </a:r>
                <a:r>
                  <a:rPr lang="pt-BR" b="1" i="1" dirty="0" smtClean="0"/>
                  <a:t>momentum</a:t>
                </a:r>
                <a:r>
                  <a:rPr lang="pt-BR" dirty="0"/>
                  <a:t>), do vetor de </a:t>
                </a:r>
                <a:r>
                  <a:rPr lang="pt-BR" dirty="0" smtClean="0"/>
                  <a:t>atualização dos pesos </a:t>
                </a:r>
                <a:r>
                  <a:rPr lang="pt-BR" dirty="0"/>
                  <a:t>da </a:t>
                </a:r>
                <a:r>
                  <a:rPr lang="pt-BR" dirty="0" smtClean="0"/>
                  <a:t>iteração anterior </a:t>
                </a:r>
                <a:r>
                  <a:rPr lang="pt-BR" dirty="0"/>
                  <a:t>ao vetor de atualização atual</a:t>
                </a:r>
                <a:r>
                  <a:rPr lang="pt-BR" dirty="0" smtClean="0"/>
                  <a:t>:</a:t>
                </a:r>
                <a:endParaRPr lang="pt-BR" i="1" dirty="0">
                  <a:latin typeface="Cambria Math" panose="02040503050406030204" pitchFamily="18" charset="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ea typeface="Cambria Math" panose="02040503050406030204" pitchFamily="18" charset="0"/>
                        </a:rPr>
                        <m:t>𝝂</m:t>
                      </m:r>
                      <m:r>
                        <a:rPr lang="en-US" b="1" i="1">
                          <a:latin typeface="Cambria Math" panose="02040503050406030204" pitchFamily="18" charset="0"/>
                          <a:ea typeface="Cambria Math" panose="02040503050406030204" pitchFamily="18" charset="0"/>
                        </a:rPr>
                        <m:t>←</m:t>
                      </m:r>
                      <m:r>
                        <m:rPr>
                          <m:sty m:val="p"/>
                        </m:rPr>
                        <a:rPr lang="el-GR" i="1">
                          <a:latin typeface="Cambria Math" panose="02040503050406030204" pitchFamily="18" charset="0"/>
                          <a:ea typeface="Cambria Math" panose="02040503050406030204" pitchFamily="18" charset="0"/>
                        </a:rPr>
                        <m:t>μ</m:t>
                      </m:r>
                      <m:r>
                        <a:rPr lang="el-GR" b="1" i="1" smtClean="0">
                          <a:latin typeface="Cambria Math" panose="02040503050406030204" pitchFamily="18" charset="0"/>
                          <a:ea typeface="Cambria Math" panose="02040503050406030204" pitchFamily="18" charset="0"/>
                        </a:rPr>
                        <m:t>𝝂</m:t>
                      </m:r>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𝛼</m:t>
                      </m:r>
                      <m:f>
                        <m:fPr>
                          <m:ctrlPr>
                            <a:rPr lang="pt-BR" i="1">
                              <a:latin typeface="Cambria Math" panose="02040503050406030204" pitchFamily="18" charset="0"/>
                              <a:ea typeface="Cambria Math" panose="02040503050406030204" pitchFamily="18" charset="0"/>
                            </a:rPr>
                          </m:ctrlPr>
                        </m:fPr>
                        <m:num>
                          <m:r>
                            <a:rPr lang="pt-BR" i="1">
                              <a:latin typeface="Cambria Math" panose="02040503050406030204" pitchFamily="18" charset="0"/>
                              <a:ea typeface="Cambria Math" panose="02040503050406030204" pitchFamily="18" charset="0"/>
                            </a:rPr>
                            <m:t>𝜕</m:t>
                          </m:r>
                          <m:sSup>
                            <m:sSupPr>
                              <m:ctrlPr>
                                <a:rPr lang="pt-BR" i="1">
                                  <a:latin typeface="Cambria Math" panose="02040503050406030204" pitchFamily="18" charset="0"/>
                                </a:rPr>
                              </m:ctrlPr>
                            </m:sSupPr>
                            <m:e>
                              <m:d>
                                <m:dPr>
                                  <m:ctrlPr>
                                    <a:rPr lang="pt-BR" i="1">
                                      <a:latin typeface="Cambria Math" panose="02040503050406030204" pitchFamily="18" charset="0"/>
                                    </a:rPr>
                                  </m:ctrlPr>
                                </m:dPr>
                                <m:e>
                                  <m:r>
                                    <a:rPr lang="pt-BR" i="1">
                                      <a:latin typeface="Cambria Math" panose="02040503050406030204" pitchFamily="18" charset="0"/>
                                    </a:rPr>
                                    <m:t>𝑦</m:t>
                                  </m:r>
                                  <m:r>
                                    <a:rPr lang="pt-BR" i="1">
                                      <a:latin typeface="Cambria Math" panose="02040503050406030204" pitchFamily="18" charset="0"/>
                                    </a:rPr>
                                    <m:t> −</m:t>
                                  </m:r>
                                  <m:acc>
                                    <m:accPr>
                                      <m:chr m:val="̂"/>
                                      <m:ctrlPr>
                                        <a:rPr lang="pt-BR" i="1">
                                          <a:latin typeface="Cambria Math" panose="02040503050406030204" pitchFamily="18" charset="0"/>
                                        </a:rPr>
                                      </m:ctrlPr>
                                    </m:accPr>
                                    <m:e>
                                      <m:r>
                                        <a:rPr lang="pt-BR" i="1">
                                          <a:latin typeface="Cambria Math" panose="02040503050406030204" pitchFamily="18" charset="0"/>
                                        </a:rPr>
                                        <m:t>𝑦</m:t>
                                      </m:r>
                                    </m:e>
                                  </m:acc>
                                </m:e>
                              </m:d>
                            </m:e>
                            <m:sup>
                              <m:r>
                                <a:rPr lang="pt-BR" i="1">
                                  <a:latin typeface="Cambria Math" panose="02040503050406030204" pitchFamily="18" charset="0"/>
                                </a:rPr>
                                <m:t>2</m:t>
                              </m:r>
                            </m:sup>
                          </m:sSup>
                        </m:num>
                        <m:den>
                          <m:r>
                            <a:rPr lang="pt-BR"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𝒂</m:t>
                          </m:r>
                        </m:den>
                      </m:f>
                    </m:oMath>
                  </m:oMathPara>
                </a14:m>
                <a:endParaRPr lang="pt-BR" b="1" i="1" dirty="0" smtClean="0">
                  <a:latin typeface="Cambria Math" panose="02040503050406030204" pitchFamily="18" charset="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pt-BR" b="1" i="1" smtClean="0">
                          <a:latin typeface="Cambria Math" panose="02040503050406030204" pitchFamily="18" charset="0"/>
                          <a:ea typeface="Cambria Math" panose="02040503050406030204" pitchFamily="18" charset="0"/>
                        </a:rPr>
                        <m:t>𝒂</m:t>
                      </m:r>
                      <m:r>
                        <a:rPr lang="en-US" b="1"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𝒂</m:t>
                      </m:r>
                      <m:r>
                        <a:rPr lang="pt-BR" b="0" i="0" smtClean="0">
                          <a:latin typeface="Cambria Math" panose="02040503050406030204" pitchFamily="18" charset="0"/>
                          <a:ea typeface="Cambria Math" panose="02040503050406030204" pitchFamily="18" charset="0"/>
                        </a:rPr>
                        <m:t>+</m:t>
                      </m:r>
                      <m:r>
                        <a:rPr lang="el-GR" b="1" i="1" smtClean="0">
                          <a:latin typeface="Cambria Math" panose="02040503050406030204" pitchFamily="18" charset="0"/>
                          <a:ea typeface="Cambria Math" panose="02040503050406030204" pitchFamily="18" charset="0"/>
                        </a:rPr>
                        <m:t>𝝂</m:t>
                      </m:r>
                    </m:oMath>
                  </m:oMathPara>
                </a14:m>
                <a:endParaRPr lang="pt-BR" b="1" dirty="0" smtClean="0">
                  <a:ea typeface="Cambria Math" panose="02040503050406030204" pitchFamily="18" charset="0"/>
                </a:endParaRPr>
              </a:p>
              <a:p>
                <a:r>
                  <a:rPr lang="pt-BR" dirty="0"/>
                  <a:t>Quanto maior </a:t>
                </a:r>
                <a:r>
                  <a:rPr lang="pt-BR" dirty="0" smtClean="0"/>
                  <a:t>for o valor de </a:t>
                </a:r>
                <a14:m>
                  <m:oMath xmlns:m="http://schemas.openxmlformats.org/officeDocument/2006/math">
                    <m:r>
                      <m:rPr>
                        <m:sty m:val="p"/>
                      </m:rPr>
                      <a:rPr lang="el-GR" i="1">
                        <a:latin typeface="Cambria Math" panose="02040503050406030204" pitchFamily="18" charset="0"/>
                        <a:ea typeface="Cambria Math" panose="02040503050406030204" pitchFamily="18" charset="0"/>
                      </a:rPr>
                      <m:t>μ</m:t>
                    </m:r>
                  </m:oMath>
                </a14:m>
                <a:r>
                  <a:rPr lang="pt-BR" dirty="0" smtClean="0"/>
                  <a:t>, maior será a influência de </a:t>
                </a:r>
                <a:r>
                  <a:rPr lang="pt-BR" dirty="0"/>
                  <a:t>gradientes </a:t>
                </a:r>
                <a:r>
                  <a:rPr lang="pt-BR" dirty="0" smtClean="0"/>
                  <a:t>anteriores na </a:t>
                </a:r>
                <a:r>
                  <a:rPr lang="pt-BR" dirty="0"/>
                  <a:t>direção atual.</a:t>
                </a:r>
              </a:p>
              <a:p>
                <a:r>
                  <a:rPr lang="pt-BR" dirty="0" smtClean="0"/>
                  <a:t>O algoritmo acumula </a:t>
                </a:r>
                <a:r>
                  <a:rPr lang="pt-BR" dirty="0"/>
                  <a:t>uma </a:t>
                </a:r>
                <a:r>
                  <a:rPr lang="pt-BR" b="1" i="1" dirty="0"/>
                  <a:t>média móvel exponencialmente decrescente de </a:t>
                </a:r>
                <a:r>
                  <a:rPr lang="pt-BR" b="1" i="1" dirty="0" smtClean="0"/>
                  <a:t>gradientes </a:t>
                </a:r>
                <a:r>
                  <a:rPr lang="pt-BR" b="1" i="1" dirty="0"/>
                  <a:t>anteriores </a:t>
                </a:r>
                <a:r>
                  <a:rPr lang="pt-BR" dirty="0"/>
                  <a:t>e, portanto, pode fornecer uma estimativa melhor, que está mais próxima da derivada parcial real do que os cálculos “</a:t>
                </a:r>
                <a:r>
                  <a:rPr lang="pt-BR" i="1" dirty="0"/>
                  <a:t>ruidosos</a:t>
                </a:r>
                <a:r>
                  <a:rPr lang="pt-BR" dirty="0"/>
                  <a:t>”.</a:t>
                </a:r>
              </a:p>
              <a:p>
                <a:pPr marL="0" indent="0">
                  <a:buNone/>
                </a:pPr>
                <a14:m>
                  <m:oMathPara xmlns:m="http://schemas.openxmlformats.org/officeDocument/2006/math">
                    <m:oMathParaPr>
                      <m:jc m:val="centerGroup"/>
                    </m:oMathParaPr>
                    <m:oMath xmlns:m="http://schemas.openxmlformats.org/officeDocument/2006/math">
                      <m:sSup>
                        <m:sSupPr>
                          <m:ctrlPr>
                            <a:rPr lang="pt-BR" i="1">
                              <a:latin typeface="Cambria Math" panose="02040503050406030204" pitchFamily="18" charset="0"/>
                            </a:rPr>
                          </m:ctrlPr>
                        </m:sSupPr>
                        <m:e>
                          <m:r>
                            <a:rPr lang="pt-BR" b="1" i="1">
                              <a:latin typeface="Cambria Math" panose="02040503050406030204" pitchFamily="18" charset="0"/>
                              <a:ea typeface="Cambria Math" panose="02040503050406030204" pitchFamily="18" charset="0"/>
                            </a:rPr>
                            <m:t>𝝂</m:t>
                          </m:r>
                        </m:e>
                        <m:sup>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sup>
                      </m:sSup>
                      <m:r>
                        <a:rPr lang="pt-BR" i="1">
                          <a:latin typeface="Cambria Math" panose="02040503050406030204" pitchFamily="18" charset="0"/>
                        </a:rPr>
                        <m:t>=−</m:t>
                      </m:r>
                      <m:r>
                        <a:rPr lang="pt-BR" i="1">
                          <a:latin typeface="Cambria Math" panose="02040503050406030204" pitchFamily="18" charset="0"/>
                          <a:ea typeface="Cambria Math" panose="02040503050406030204" pitchFamily="18" charset="0"/>
                        </a:rPr>
                        <m:t>𝛼</m:t>
                      </m:r>
                      <m:nary>
                        <m:naryPr>
                          <m:chr m:val="∑"/>
                          <m:ctrlPr>
                            <a:rPr lang="pt-BR" i="1">
                              <a:latin typeface="Cambria Math" panose="02040503050406030204" pitchFamily="18" charset="0"/>
                              <a:ea typeface="Cambria Math" panose="02040503050406030204" pitchFamily="18" charset="0"/>
                            </a:rPr>
                          </m:ctrlPr>
                        </m:naryPr>
                        <m:sub>
                          <m:r>
                            <m:rPr>
                              <m:brk m:alnAt="23"/>
                            </m:rPr>
                            <a:rPr lang="pt-BR" i="1">
                              <a:latin typeface="Cambria Math" panose="02040503050406030204" pitchFamily="18" charset="0"/>
                              <a:ea typeface="Cambria Math" panose="02040503050406030204" pitchFamily="18" charset="0"/>
                            </a:rPr>
                            <m:t>𝑗</m:t>
                          </m:r>
                          <m:r>
                            <a:rPr lang="pt-BR" i="1">
                              <a:latin typeface="Cambria Math" panose="02040503050406030204" pitchFamily="18" charset="0"/>
                              <a:ea typeface="Cambria Math" panose="02040503050406030204" pitchFamily="18" charset="0"/>
                            </a:rPr>
                            <m:t>=0</m:t>
                          </m:r>
                        </m:sub>
                        <m:sup>
                          <m:r>
                            <a:rPr lang="pt-BR" i="1">
                              <a:latin typeface="Cambria Math" panose="02040503050406030204" pitchFamily="18" charset="0"/>
                              <a:ea typeface="Cambria Math" panose="02040503050406030204" pitchFamily="18" charset="0"/>
                            </a:rPr>
                            <m:t>𝑖</m:t>
                          </m:r>
                        </m:sup>
                        <m:e>
                          <m:sSup>
                            <m:sSupPr>
                              <m:ctrlPr>
                                <a:rPr lang="pt-BR" i="1">
                                  <a:latin typeface="Cambria Math" panose="02040503050406030204" pitchFamily="18" charset="0"/>
                                  <a:ea typeface="Cambria Math" panose="02040503050406030204" pitchFamily="18" charset="0"/>
                                </a:rPr>
                              </m:ctrlPr>
                            </m:sSupPr>
                            <m:e>
                              <m:r>
                                <a:rPr lang="pt-BR" i="1">
                                  <a:latin typeface="Cambria Math" panose="02040503050406030204" pitchFamily="18" charset="0"/>
                                  <a:ea typeface="Cambria Math" panose="02040503050406030204" pitchFamily="18" charset="0"/>
                                </a:rPr>
                                <m:t>𝜇</m:t>
                              </m:r>
                            </m:e>
                            <m:sup>
                              <m:r>
                                <a:rPr lang="pt-BR" i="1">
                                  <a:latin typeface="Cambria Math" panose="02040503050406030204" pitchFamily="18" charset="0"/>
                                  <a:ea typeface="Cambria Math" panose="02040503050406030204" pitchFamily="18" charset="0"/>
                                </a:rPr>
                                <m:t>𝑖</m:t>
                              </m:r>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𝑗</m:t>
                              </m:r>
                            </m:sup>
                          </m:sSup>
                        </m:e>
                      </m:nary>
                      <m:f>
                        <m:fPr>
                          <m:ctrlPr>
                            <a:rPr lang="pt-BR" i="1">
                              <a:latin typeface="Cambria Math" panose="02040503050406030204" pitchFamily="18" charset="0"/>
                              <a:ea typeface="Cambria Math" panose="02040503050406030204" pitchFamily="18" charset="0"/>
                            </a:rPr>
                          </m:ctrlPr>
                        </m:fPr>
                        <m:num>
                          <m:r>
                            <a:rPr lang="pt-BR" i="1">
                              <a:latin typeface="Cambria Math" panose="02040503050406030204" pitchFamily="18" charset="0"/>
                              <a:ea typeface="Cambria Math" panose="02040503050406030204" pitchFamily="18" charset="0"/>
                            </a:rPr>
                            <m:t>𝜕</m:t>
                          </m:r>
                          <m:sSup>
                            <m:sSupPr>
                              <m:ctrlPr>
                                <a:rPr lang="pt-BR" i="1">
                                  <a:latin typeface="Cambria Math" panose="02040503050406030204" pitchFamily="18" charset="0"/>
                                </a:rPr>
                              </m:ctrlPr>
                            </m:sSupPr>
                            <m:e>
                              <m:d>
                                <m:dPr>
                                  <m:ctrlPr>
                                    <a:rPr lang="pt-BR" i="1">
                                      <a:latin typeface="Cambria Math" panose="02040503050406030204" pitchFamily="18" charset="0"/>
                                    </a:rPr>
                                  </m:ctrlPr>
                                </m:dPr>
                                <m:e>
                                  <m:r>
                                    <a:rPr lang="pt-BR" i="1">
                                      <a:latin typeface="Cambria Math" panose="02040503050406030204" pitchFamily="18" charset="0"/>
                                    </a:rPr>
                                    <m:t>𝑦</m:t>
                                  </m:r>
                                  <m:r>
                                    <a:rPr lang="pt-BR" i="1">
                                      <a:latin typeface="Cambria Math" panose="02040503050406030204" pitchFamily="18" charset="0"/>
                                    </a:rPr>
                                    <m:t> −</m:t>
                                  </m:r>
                                  <m:acc>
                                    <m:accPr>
                                      <m:chr m:val="̂"/>
                                      <m:ctrlPr>
                                        <a:rPr lang="pt-BR" i="1">
                                          <a:latin typeface="Cambria Math" panose="02040503050406030204" pitchFamily="18" charset="0"/>
                                        </a:rPr>
                                      </m:ctrlPr>
                                    </m:accPr>
                                    <m:e>
                                      <m:r>
                                        <a:rPr lang="pt-BR" i="1">
                                          <a:latin typeface="Cambria Math" panose="02040503050406030204" pitchFamily="18" charset="0"/>
                                        </a:rPr>
                                        <m:t>𝑦</m:t>
                                      </m:r>
                                    </m:e>
                                  </m:acc>
                                </m:e>
                              </m:d>
                            </m:e>
                            <m:sup>
                              <m:r>
                                <a:rPr lang="pt-BR" i="1">
                                  <a:latin typeface="Cambria Math" panose="02040503050406030204" pitchFamily="18" charset="0"/>
                                </a:rPr>
                                <m:t>2</m:t>
                              </m:r>
                            </m:sup>
                          </m:sSup>
                        </m:num>
                        <m:den>
                          <m:r>
                            <a:rPr lang="pt-BR"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𝒂</m:t>
                          </m:r>
                        </m:den>
                      </m:f>
                    </m:oMath>
                  </m:oMathPara>
                </a14:m>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409700"/>
                <a:ext cx="10947400" cy="5448300"/>
              </a:xfrm>
              <a:blipFill rotWithShape="0">
                <a:blip r:embed="rId4"/>
                <a:stretch>
                  <a:fillRect l="-669" t="-2237"/>
                </a:stretch>
              </a:blipFill>
            </p:spPr>
            <p:txBody>
              <a:bodyPr/>
              <a:lstStyle/>
              <a:p>
                <a:r>
                  <a:rPr lang="pt-BR">
                    <a:noFill/>
                  </a:rPr>
                  <a:t> </a:t>
                </a:r>
              </a:p>
            </p:txBody>
          </p:sp>
        </mc:Fallback>
      </mc:AlternateContent>
    </p:spTree>
    <p:extLst>
      <p:ext uri="{BB962C8B-B14F-4D97-AF65-F5344CB8AC3E}">
        <p14:creationId xmlns:p14="http://schemas.microsoft.com/office/powerpoint/2010/main" val="81509365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a:xfrm>
                <a:off x="838200" y="49543"/>
                <a:ext cx="10515600" cy="813236"/>
              </a:xfrm>
            </p:spPr>
            <p:txBody>
              <a:bodyPr/>
              <a:lstStyle/>
              <a:p>
                <a:r>
                  <a:rPr lang="pt-BR" dirty="0"/>
                  <a:t>Esquema de Ajuste de </a:t>
                </a:r>
                <a14:m>
                  <m:oMath xmlns:m="http://schemas.openxmlformats.org/officeDocument/2006/math">
                    <m:r>
                      <a:rPr lang="pt-BR" i="1">
                        <a:latin typeface="Cambria Math" panose="02040503050406030204" pitchFamily="18" charset="0"/>
                        <a:ea typeface="Cambria Math" panose="02040503050406030204" pitchFamily="18" charset="0"/>
                      </a:rPr>
                      <m:t>𝛼</m:t>
                    </m:r>
                  </m:oMath>
                </a14:m>
                <a:r>
                  <a:rPr lang="pt-BR" dirty="0"/>
                  <a:t>: Momentum</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838200" y="49543"/>
                <a:ext cx="10515600" cy="813236"/>
              </a:xfrm>
              <a:blipFill rotWithShape="0">
                <a:blip r:embed="rId2"/>
                <a:stretch>
                  <a:fillRect l="-2377" t="-16418" b="-28358"/>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111216"/>
                <a:ext cx="7696200" cy="5619783"/>
              </a:xfrm>
            </p:spPr>
            <p:txBody>
              <a:bodyPr>
                <a:normAutofit fontScale="77500" lnSpcReduction="20000"/>
              </a:bodyPr>
              <a:lstStyle/>
              <a:p>
                <a:r>
                  <a:rPr lang="pt-BR" dirty="0" smtClean="0"/>
                  <a:t>Ao </a:t>
                </a:r>
                <a:r>
                  <a:rPr lang="pt-BR" dirty="0"/>
                  <a:t>analisarmos a </a:t>
                </a:r>
                <a:r>
                  <a:rPr lang="pt-BR" dirty="0" smtClean="0"/>
                  <a:t>equação de atualização dos pesos, </a:t>
                </a:r>
                <a:r>
                  <a:rPr lang="pt-BR" dirty="0"/>
                  <a:t>vemos que </a:t>
                </a:r>
                <a:r>
                  <a:rPr lang="pt-BR" dirty="0" smtClean="0"/>
                  <a:t>a variável </a:t>
                </a:r>
                <a14:m>
                  <m:oMath xmlns:m="http://schemas.openxmlformats.org/officeDocument/2006/math">
                    <m:r>
                      <a:rPr lang="en-US" b="1" i="1">
                        <a:latin typeface="Cambria Math" panose="02040503050406030204" pitchFamily="18" charset="0"/>
                        <a:ea typeface="Cambria Math" panose="02040503050406030204" pitchFamily="18" charset="0"/>
                      </a:rPr>
                      <m:t>𝝂</m:t>
                    </m:r>
                  </m:oMath>
                </a14:m>
                <a:r>
                  <a:rPr lang="pt-BR" dirty="0"/>
                  <a:t> faz com que a atualização seja maior para dimensões cujos gradientes apontam nas mesmas direções e reduz atualizações para dimensões cujos gradientes mudam de direção. Como resultado, temos convergência mais rápida e oscilação reduzida</a:t>
                </a:r>
                <a:r>
                  <a:rPr lang="pt-BR" dirty="0" smtClean="0"/>
                  <a:t>.</a:t>
                </a:r>
              </a:p>
              <a:p>
                <a:pPr marL="0" indent="0">
                  <a:buNone/>
                </a:pP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ea typeface="Cambria Math" panose="02040503050406030204" pitchFamily="18" charset="0"/>
                        </a:rPr>
                        <m:t>𝝂</m:t>
                      </m:r>
                      <m:r>
                        <a:rPr lang="en-US" b="1" i="1">
                          <a:latin typeface="Cambria Math" panose="02040503050406030204" pitchFamily="18" charset="0"/>
                          <a:ea typeface="Cambria Math" panose="02040503050406030204" pitchFamily="18" charset="0"/>
                        </a:rPr>
                        <m:t>←</m:t>
                      </m:r>
                      <m:r>
                        <m:rPr>
                          <m:sty m:val="p"/>
                        </m:rPr>
                        <a:rPr lang="el-GR" i="1">
                          <a:latin typeface="Cambria Math" panose="02040503050406030204" pitchFamily="18" charset="0"/>
                          <a:ea typeface="Cambria Math" panose="02040503050406030204" pitchFamily="18" charset="0"/>
                        </a:rPr>
                        <m:t>μ</m:t>
                      </m:r>
                      <m:r>
                        <a:rPr lang="el-GR" b="1" i="1">
                          <a:latin typeface="Cambria Math" panose="02040503050406030204" pitchFamily="18" charset="0"/>
                          <a:ea typeface="Cambria Math" panose="02040503050406030204" pitchFamily="18" charset="0"/>
                        </a:rPr>
                        <m:t>𝝂</m:t>
                      </m:r>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𝛼</m:t>
                      </m:r>
                      <m:f>
                        <m:fPr>
                          <m:ctrlPr>
                            <a:rPr lang="pt-BR" i="1">
                              <a:latin typeface="Cambria Math" panose="02040503050406030204" pitchFamily="18" charset="0"/>
                              <a:ea typeface="Cambria Math" panose="02040503050406030204" pitchFamily="18" charset="0"/>
                            </a:rPr>
                          </m:ctrlPr>
                        </m:fPr>
                        <m:num>
                          <m:r>
                            <a:rPr lang="pt-BR" i="1">
                              <a:latin typeface="Cambria Math" panose="02040503050406030204" pitchFamily="18" charset="0"/>
                              <a:ea typeface="Cambria Math" panose="02040503050406030204" pitchFamily="18" charset="0"/>
                            </a:rPr>
                            <m:t>𝜕</m:t>
                          </m:r>
                          <m:sSup>
                            <m:sSupPr>
                              <m:ctrlPr>
                                <a:rPr lang="pt-BR" i="1">
                                  <a:latin typeface="Cambria Math" panose="02040503050406030204" pitchFamily="18" charset="0"/>
                                </a:rPr>
                              </m:ctrlPr>
                            </m:sSupPr>
                            <m:e>
                              <m:d>
                                <m:dPr>
                                  <m:ctrlPr>
                                    <a:rPr lang="pt-BR" i="1">
                                      <a:latin typeface="Cambria Math" panose="02040503050406030204" pitchFamily="18" charset="0"/>
                                    </a:rPr>
                                  </m:ctrlPr>
                                </m:dPr>
                                <m:e>
                                  <m:r>
                                    <a:rPr lang="pt-BR" i="1">
                                      <a:latin typeface="Cambria Math" panose="02040503050406030204" pitchFamily="18" charset="0"/>
                                    </a:rPr>
                                    <m:t>𝑦</m:t>
                                  </m:r>
                                  <m:r>
                                    <a:rPr lang="pt-BR" i="1">
                                      <a:latin typeface="Cambria Math" panose="02040503050406030204" pitchFamily="18" charset="0"/>
                                    </a:rPr>
                                    <m:t> −</m:t>
                                  </m:r>
                                  <m:acc>
                                    <m:accPr>
                                      <m:chr m:val="̂"/>
                                      <m:ctrlPr>
                                        <a:rPr lang="pt-BR" i="1">
                                          <a:latin typeface="Cambria Math" panose="02040503050406030204" pitchFamily="18" charset="0"/>
                                        </a:rPr>
                                      </m:ctrlPr>
                                    </m:accPr>
                                    <m:e>
                                      <m:r>
                                        <a:rPr lang="pt-BR" i="1">
                                          <a:latin typeface="Cambria Math" panose="02040503050406030204" pitchFamily="18" charset="0"/>
                                        </a:rPr>
                                        <m:t>𝑦</m:t>
                                      </m:r>
                                    </m:e>
                                  </m:acc>
                                </m:e>
                              </m:d>
                            </m:e>
                            <m:sup>
                              <m:r>
                                <a:rPr lang="pt-BR" i="1">
                                  <a:latin typeface="Cambria Math" panose="02040503050406030204" pitchFamily="18" charset="0"/>
                                </a:rPr>
                                <m:t>2</m:t>
                              </m:r>
                            </m:sup>
                          </m:sSup>
                        </m:num>
                        <m:den>
                          <m:r>
                            <a:rPr lang="pt-BR"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𝒂</m:t>
                          </m:r>
                        </m:den>
                      </m:f>
                    </m:oMath>
                  </m:oMathPara>
                </a14:m>
                <a:endParaRPr lang="pt-BR" b="1" i="1" dirty="0">
                  <a:latin typeface="Cambria Math" panose="02040503050406030204" pitchFamily="18" charset="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pt-BR" b="1" i="1">
                          <a:latin typeface="Cambria Math" panose="02040503050406030204" pitchFamily="18" charset="0"/>
                          <a:ea typeface="Cambria Math" panose="02040503050406030204" pitchFamily="18" charset="0"/>
                        </a:rPr>
                        <m:t>𝒂</m:t>
                      </m:r>
                      <m:r>
                        <a:rPr lang="en-US" b="1"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𝒂</m:t>
                      </m:r>
                      <m:r>
                        <a:rPr lang="pt-BR">
                          <a:latin typeface="Cambria Math" panose="02040503050406030204" pitchFamily="18" charset="0"/>
                          <a:ea typeface="Cambria Math" panose="02040503050406030204" pitchFamily="18" charset="0"/>
                        </a:rPr>
                        <m:t>+</m:t>
                      </m:r>
                      <m:r>
                        <a:rPr lang="el-GR" b="1" i="1">
                          <a:latin typeface="Cambria Math" panose="02040503050406030204" pitchFamily="18" charset="0"/>
                          <a:ea typeface="Cambria Math" panose="02040503050406030204" pitchFamily="18" charset="0"/>
                        </a:rPr>
                        <m:t>𝝂</m:t>
                      </m:r>
                    </m:oMath>
                  </m:oMathPara>
                </a14:m>
                <a:endParaRPr lang="pt-BR" dirty="0"/>
              </a:p>
              <a:p>
                <a:r>
                  <a:rPr lang="pt-BR" dirty="0"/>
                  <a:t>O efeito do </a:t>
                </a:r>
                <a:r>
                  <a:rPr lang="pt-BR" dirty="0" smtClean="0"/>
                  <a:t>algoritmo do momentum no GDE é </a:t>
                </a:r>
                <a:r>
                  <a:rPr lang="pt-BR" dirty="0"/>
                  <a:t>ilustrado na figura ao lado</a:t>
                </a:r>
                <a:r>
                  <a:rPr lang="pt-BR" dirty="0" smtClean="0"/>
                  <a:t>.</a:t>
                </a:r>
              </a:p>
              <a:p>
                <a:r>
                  <a:rPr lang="pt-BR" dirty="0" smtClean="0"/>
                  <a:t>Curiosidade, o </a:t>
                </a:r>
                <a:r>
                  <a:rPr lang="pt-BR" dirty="0"/>
                  <a:t>nome </a:t>
                </a:r>
                <a:r>
                  <a:rPr lang="pt-BR" b="1" i="1" dirty="0"/>
                  <a:t>momentum</a:t>
                </a:r>
                <a:r>
                  <a:rPr lang="pt-BR" dirty="0"/>
                  <a:t> deriva de uma analogia </a:t>
                </a:r>
                <a:r>
                  <a:rPr lang="pt-BR" dirty="0" smtClean="0"/>
                  <a:t>com a física</a:t>
                </a:r>
                <a:r>
                  <a:rPr lang="pt-BR" dirty="0"/>
                  <a:t>, em que o </a:t>
                </a:r>
                <a:r>
                  <a:rPr lang="pt-BR" b="1" i="1" dirty="0"/>
                  <a:t>gradiente negativo </a:t>
                </a:r>
                <a:r>
                  <a:rPr lang="pt-BR" dirty="0"/>
                  <a:t>é uma força que move uma </a:t>
                </a:r>
                <a:r>
                  <a:rPr lang="pt-BR" b="1" i="1" dirty="0"/>
                  <a:t>partícula</a:t>
                </a:r>
                <a:r>
                  <a:rPr lang="pt-BR" dirty="0"/>
                  <a:t> através do </a:t>
                </a:r>
                <a:r>
                  <a:rPr lang="pt-BR" b="1" i="1" dirty="0"/>
                  <a:t>espaço de parâmetros</a:t>
                </a:r>
                <a:r>
                  <a:rPr lang="pt-BR" dirty="0"/>
                  <a:t>, de acordo com as leis de movimento de </a:t>
                </a:r>
                <a:r>
                  <a:rPr lang="pt-BR" dirty="0" smtClean="0"/>
                  <a:t>Newton.</a:t>
                </a:r>
              </a:p>
              <a:p>
                <a:r>
                  <a:rPr lang="pt-BR" dirty="0" smtClean="0"/>
                  <a:t>Em física, </a:t>
                </a:r>
                <a:r>
                  <a:rPr lang="pt-BR" b="1" i="1" dirty="0" smtClean="0"/>
                  <a:t>momentum</a:t>
                </a:r>
                <a:r>
                  <a:rPr lang="pt-BR" dirty="0" smtClean="0"/>
                  <a:t> é igual a massa </a:t>
                </a:r>
                <a:r>
                  <a:rPr lang="pt-BR" dirty="0"/>
                  <a:t>vezes </a:t>
                </a:r>
                <a:r>
                  <a:rPr lang="pt-BR" dirty="0" smtClean="0"/>
                  <a:t>a velocidade de uma partícula. </a:t>
                </a:r>
                <a:r>
                  <a:rPr lang="pt-BR" dirty="0"/>
                  <a:t>No </a:t>
                </a:r>
                <a:r>
                  <a:rPr lang="pt-BR" b="1" i="1" dirty="0"/>
                  <a:t>algoritmo </a:t>
                </a:r>
                <a:r>
                  <a:rPr lang="pt-BR" b="1" i="1" dirty="0" smtClean="0"/>
                  <a:t>do momentum</a:t>
                </a:r>
                <a:r>
                  <a:rPr lang="pt-BR" dirty="0"/>
                  <a:t>, </a:t>
                </a:r>
                <a:r>
                  <a:rPr lang="pt-BR" dirty="0" smtClean="0"/>
                  <a:t>assumimos </a:t>
                </a:r>
                <a:r>
                  <a:rPr lang="pt-BR" dirty="0"/>
                  <a:t>massa unitária, então o vetor </a:t>
                </a:r>
                <a:r>
                  <a:rPr lang="pt-BR" b="1" i="1" dirty="0"/>
                  <a:t>velocidade</a:t>
                </a:r>
                <a:r>
                  <a:rPr lang="pt-BR" dirty="0"/>
                  <a:t> </a:t>
                </a:r>
                <a14:m>
                  <m:oMath xmlns:m="http://schemas.openxmlformats.org/officeDocument/2006/math">
                    <m:r>
                      <a:rPr lang="en-US" b="1" i="1">
                        <a:latin typeface="Cambria Math" panose="02040503050406030204" pitchFamily="18" charset="0"/>
                        <a:ea typeface="Cambria Math" panose="02040503050406030204" pitchFamily="18" charset="0"/>
                      </a:rPr>
                      <m:t>𝝂</m:t>
                    </m:r>
                  </m:oMath>
                </a14:m>
                <a:r>
                  <a:rPr lang="pt-BR" dirty="0" smtClean="0"/>
                  <a:t> </a:t>
                </a:r>
                <a:r>
                  <a:rPr lang="pt-BR" dirty="0"/>
                  <a:t>também pode ser considerado como o momentum da partícula.</a:t>
                </a:r>
                <a:endParaRPr lang="nl-BE"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111216"/>
                <a:ext cx="7696200" cy="5619783"/>
              </a:xfrm>
              <a:blipFill rotWithShape="0">
                <a:blip r:embed="rId3"/>
                <a:stretch>
                  <a:fillRect l="-951" t="-2169" r="-872"/>
                </a:stretch>
              </a:blipFill>
            </p:spPr>
            <p:txBody>
              <a:bodyPr/>
              <a:lstStyle/>
              <a:p>
                <a:r>
                  <a:rPr lang="pt-BR">
                    <a:noFill/>
                  </a:rPr>
                  <a:t> </a:t>
                </a:r>
              </a:p>
            </p:txBody>
          </p:sp>
        </mc:Fallback>
      </mc:AlternateContent>
      <p:grpSp>
        <p:nvGrpSpPr>
          <p:cNvPr id="4" name="Group 3"/>
          <p:cNvGrpSpPr/>
          <p:nvPr/>
        </p:nvGrpSpPr>
        <p:grpSpPr>
          <a:xfrm>
            <a:off x="8534400" y="4033043"/>
            <a:ext cx="3560604" cy="2734050"/>
            <a:chOff x="8534400" y="4033043"/>
            <a:chExt cx="3560604" cy="2734050"/>
          </a:xfrm>
        </p:grpSpPr>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34400" y="4281480"/>
              <a:ext cx="3560604" cy="2485613"/>
            </a:xfrm>
            <a:prstGeom prst="rect">
              <a:avLst/>
            </a:prstGeom>
          </p:spPr>
        </p:pic>
        <p:sp>
          <p:nvSpPr>
            <p:cNvPr id="6" name="TextBox 5"/>
            <p:cNvSpPr txBox="1"/>
            <p:nvPr/>
          </p:nvSpPr>
          <p:spPr>
            <a:xfrm>
              <a:off x="8963526" y="4033043"/>
              <a:ext cx="2929268" cy="646331"/>
            </a:xfrm>
            <a:prstGeom prst="rect">
              <a:avLst/>
            </a:prstGeom>
            <a:noFill/>
          </p:spPr>
          <p:txBody>
            <a:bodyPr wrap="square" rtlCol="0">
              <a:spAutoFit/>
            </a:bodyPr>
            <a:lstStyle/>
            <a:p>
              <a:pPr algn="ctr"/>
              <a:r>
                <a:rPr lang="pt-BR" dirty="0" smtClean="0"/>
                <a:t>Gradiente Descendente Estocástico com Momentum</a:t>
              </a:r>
              <a:endParaRPr lang="pt-BR" dirty="0"/>
            </a:p>
          </p:txBody>
        </p:sp>
      </p:grpSp>
      <p:grpSp>
        <p:nvGrpSpPr>
          <p:cNvPr id="7" name="Group 6"/>
          <p:cNvGrpSpPr/>
          <p:nvPr/>
        </p:nvGrpSpPr>
        <p:grpSpPr>
          <a:xfrm>
            <a:off x="8534400" y="1178361"/>
            <a:ext cx="3514029" cy="2730463"/>
            <a:chOff x="8677971" y="3786094"/>
            <a:chExt cx="3514029" cy="2730463"/>
          </a:xfrm>
        </p:grpSpPr>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77971" y="4063458"/>
              <a:ext cx="3514029" cy="2453099"/>
            </a:xfrm>
            <a:prstGeom prst="rect">
              <a:avLst/>
            </a:prstGeom>
          </p:spPr>
        </p:pic>
        <p:sp>
          <p:nvSpPr>
            <p:cNvPr id="9" name="TextBox 8"/>
            <p:cNvSpPr txBox="1"/>
            <p:nvPr/>
          </p:nvSpPr>
          <p:spPr>
            <a:xfrm>
              <a:off x="9107097" y="3786094"/>
              <a:ext cx="2606874" cy="646331"/>
            </a:xfrm>
            <a:prstGeom prst="rect">
              <a:avLst/>
            </a:prstGeom>
            <a:noFill/>
          </p:spPr>
          <p:txBody>
            <a:bodyPr wrap="square" rtlCol="0">
              <a:spAutoFit/>
            </a:bodyPr>
            <a:lstStyle/>
            <a:p>
              <a:pPr algn="ctr"/>
              <a:r>
                <a:rPr lang="pt-BR" dirty="0" smtClean="0"/>
                <a:t>Gradiente Descendente Estocástico</a:t>
              </a:r>
              <a:endParaRPr lang="pt-BR" dirty="0"/>
            </a:p>
          </p:txBody>
        </p:sp>
      </p:grpSp>
    </p:spTree>
    <p:extLst>
      <p:ext uri="{BB962C8B-B14F-4D97-AF65-F5344CB8AC3E}">
        <p14:creationId xmlns:p14="http://schemas.microsoft.com/office/powerpoint/2010/main" val="951114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8300" y="73026"/>
            <a:ext cx="11607800" cy="772666"/>
          </a:xfrm>
        </p:spPr>
        <p:txBody>
          <a:bodyPr/>
          <a:lstStyle/>
          <a:p>
            <a:r>
              <a:rPr lang="pt-BR" dirty="0"/>
              <a:t>Implementação: </a:t>
            </a:r>
            <a:r>
              <a:rPr lang="pt-BR" dirty="0" smtClean="0"/>
              <a:t>GDE com Momentum</a:t>
            </a:r>
            <a:endParaRPr lang="pt-BR" dirty="0"/>
          </a:p>
        </p:txBody>
      </p:sp>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l="6112" t="7222" r="9721" b="3889"/>
          <a:stretch/>
        </p:blipFill>
        <p:spPr>
          <a:xfrm>
            <a:off x="7816260" y="4201333"/>
            <a:ext cx="4261440" cy="2250265"/>
          </a:xfrm>
          <a:prstGeom prst="rect">
            <a:avLst/>
          </a:prstGeom>
        </p:spPr>
      </p:pic>
      <p:pic>
        <p:nvPicPr>
          <p:cNvPr id="8" name="Picture 7"/>
          <p:cNvPicPr>
            <a:picLocks noChangeAspect="1"/>
          </p:cNvPicPr>
          <p:nvPr/>
        </p:nvPicPr>
        <p:blipFill rotWithShape="1">
          <a:blip r:embed="rId3" cstate="print">
            <a:extLst>
              <a:ext uri="{28A0092B-C50C-407E-A947-70E740481C1C}">
                <a14:useLocalDpi xmlns:a14="http://schemas.microsoft.com/office/drawing/2010/main" val="0"/>
              </a:ext>
            </a:extLst>
          </a:blip>
          <a:srcRect l="1389" t="6945" r="6388" b="3888"/>
          <a:stretch/>
        </p:blipFill>
        <p:spPr>
          <a:xfrm>
            <a:off x="5453454" y="4199817"/>
            <a:ext cx="2303843" cy="2227510"/>
          </a:xfrm>
          <a:prstGeom prst="rect">
            <a:avLst/>
          </a:prstGeom>
        </p:spPr>
      </p:pic>
      <p:pic>
        <p:nvPicPr>
          <p:cNvPr id="9" name="Picture 8"/>
          <p:cNvPicPr>
            <a:picLocks noChangeAspect="1"/>
          </p:cNvPicPr>
          <p:nvPr/>
        </p:nvPicPr>
        <p:blipFill rotWithShape="1">
          <a:blip r:embed="rId4" cstate="print">
            <a:extLst>
              <a:ext uri="{28A0092B-C50C-407E-A947-70E740481C1C}">
                <a14:useLocalDpi xmlns:a14="http://schemas.microsoft.com/office/drawing/2010/main" val="0"/>
              </a:ext>
            </a:extLst>
          </a:blip>
          <a:srcRect t="6944" r="9167" b="2500"/>
          <a:stretch/>
        </p:blipFill>
        <p:spPr>
          <a:xfrm>
            <a:off x="3121557" y="4220089"/>
            <a:ext cx="2238358" cy="2231510"/>
          </a:xfrm>
          <a:prstGeom prst="rect">
            <a:avLst/>
          </a:prstGeom>
        </p:spPr>
      </p:pic>
      <p:pic>
        <p:nvPicPr>
          <p:cNvPr id="10" name="Picture 9"/>
          <p:cNvPicPr>
            <a:picLocks noChangeAspect="1"/>
          </p:cNvPicPr>
          <p:nvPr/>
        </p:nvPicPr>
        <p:blipFill rotWithShape="1">
          <a:blip r:embed="rId5" cstate="print">
            <a:extLst>
              <a:ext uri="{28A0092B-C50C-407E-A947-70E740481C1C}">
                <a14:useLocalDpi xmlns:a14="http://schemas.microsoft.com/office/drawing/2010/main" val="0"/>
              </a:ext>
            </a:extLst>
          </a:blip>
          <a:srcRect l="7361" t="6944" r="9445" b="3889"/>
          <a:stretch/>
        </p:blipFill>
        <p:spPr>
          <a:xfrm>
            <a:off x="7816260" y="1302545"/>
            <a:ext cx="4261440" cy="2283676"/>
          </a:xfrm>
          <a:prstGeom prst="rect">
            <a:avLst/>
          </a:prstGeom>
        </p:spPr>
      </p:pic>
      <p:pic>
        <p:nvPicPr>
          <p:cNvPr id="11" name="Picture 10"/>
          <p:cNvPicPr>
            <a:picLocks noChangeAspect="1"/>
          </p:cNvPicPr>
          <p:nvPr/>
        </p:nvPicPr>
        <p:blipFill rotWithShape="1">
          <a:blip r:embed="rId6" cstate="print">
            <a:extLst>
              <a:ext uri="{28A0092B-C50C-407E-A947-70E740481C1C}">
                <a14:useLocalDpi xmlns:a14="http://schemas.microsoft.com/office/drawing/2010/main" val="0"/>
              </a:ext>
            </a:extLst>
          </a:blip>
          <a:srcRect l="1667" t="6944" r="6111" b="3889"/>
          <a:stretch/>
        </p:blipFill>
        <p:spPr>
          <a:xfrm>
            <a:off x="5453454" y="1358900"/>
            <a:ext cx="2303843" cy="2227510"/>
          </a:xfrm>
          <a:prstGeom prst="rect">
            <a:avLst/>
          </a:prstGeom>
        </p:spPr>
      </p:pic>
      <p:pic>
        <p:nvPicPr>
          <p:cNvPr id="12" name="Picture 11"/>
          <p:cNvPicPr>
            <a:picLocks noChangeAspect="1"/>
          </p:cNvPicPr>
          <p:nvPr/>
        </p:nvPicPr>
        <p:blipFill rotWithShape="1">
          <a:blip r:embed="rId7" cstate="print">
            <a:extLst>
              <a:ext uri="{28A0092B-C50C-407E-A947-70E740481C1C}">
                <a14:useLocalDpi xmlns:a14="http://schemas.microsoft.com/office/drawing/2010/main" val="0"/>
              </a:ext>
            </a:extLst>
          </a:blip>
          <a:srcRect t="7466" r="9439" b="2813"/>
          <a:stretch/>
        </p:blipFill>
        <p:spPr>
          <a:xfrm>
            <a:off x="3111571" y="1358900"/>
            <a:ext cx="2248343" cy="2227509"/>
          </a:xfrm>
          <a:prstGeom prst="rect">
            <a:avLst/>
          </a:prstGeom>
        </p:spPr>
      </p:pic>
      <p:pic>
        <p:nvPicPr>
          <p:cNvPr id="13" name="Picture 12"/>
          <p:cNvPicPr>
            <a:picLocks noChangeAspect="1"/>
          </p:cNvPicPr>
          <p:nvPr/>
        </p:nvPicPr>
        <p:blipFill rotWithShape="1">
          <a:blip r:embed="rId8" cstate="print">
            <a:extLst>
              <a:ext uri="{28A0092B-C50C-407E-A947-70E740481C1C}">
                <a14:useLocalDpi xmlns:a14="http://schemas.microsoft.com/office/drawing/2010/main" val="0"/>
              </a:ext>
            </a:extLst>
          </a:blip>
          <a:srcRect l="18651" t="14484" r="7143" b="11508"/>
          <a:stretch/>
        </p:blipFill>
        <p:spPr>
          <a:xfrm>
            <a:off x="237023" y="2236503"/>
            <a:ext cx="2781008" cy="2773572"/>
          </a:xfrm>
          <a:prstGeom prst="rect">
            <a:avLst/>
          </a:prstGeom>
        </p:spPr>
      </p:pic>
      <p:sp>
        <p:nvSpPr>
          <p:cNvPr id="14" name="Rectangle 13"/>
          <p:cNvSpPr/>
          <p:nvPr/>
        </p:nvSpPr>
        <p:spPr>
          <a:xfrm>
            <a:off x="665212" y="5511694"/>
            <a:ext cx="1739448" cy="861774"/>
          </a:xfrm>
          <a:prstGeom prst="rect">
            <a:avLst/>
          </a:prstGeom>
        </p:spPr>
        <p:txBody>
          <a:bodyPr wrap="square">
            <a:spAutoFit/>
          </a:bodyPr>
          <a:lstStyle/>
          <a:p>
            <a:r>
              <a:rPr lang="pt-BR" sz="1400" b="1" dirty="0">
                <a:solidFill>
                  <a:srgbClr val="000000"/>
                </a:solidFill>
                <a:highlight>
                  <a:srgbClr val="FFFFFF"/>
                </a:highlight>
              </a:rPr>
              <a:t>Função </a:t>
            </a:r>
            <a:r>
              <a:rPr lang="pt-BR" sz="1400" b="1" dirty="0" smtClean="0">
                <a:solidFill>
                  <a:srgbClr val="000000"/>
                </a:solidFill>
                <a:highlight>
                  <a:srgbClr val="FFFFFF"/>
                </a:highlight>
              </a:rPr>
              <a:t>observável</a:t>
            </a:r>
            <a:endParaRPr lang="pt-BR" sz="1400" b="1" dirty="0">
              <a:solidFill>
                <a:srgbClr val="000000"/>
              </a:solidFill>
              <a:highlight>
                <a:srgbClr val="FFFFFF"/>
              </a:highlight>
            </a:endParaRPr>
          </a:p>
          <a:p>
            <a:r>
              <a:rPr lang="pt-BR" sz="1200" dirty="0">
                <a:solidFill>
                  <a:srgbClr val="000000"/>
                </a:solidFill>
                <a:highlight>
                  <a:srgbClr val="FFFFFF"/>
                </a:highlight>
              </a:rPr>
              <a:t>x1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smtClean="0">
                <a:solidFill>
                  <a:srgbClr val="000000"/>
                </a:solidFill>
                <a:highlight>
                  <a:srgbClr val="FFFFFF"/>
                </a:highlight>
              </a:rPr>
              <a:t>3.0 * randn</a:t>
            </a:r>
            <a:r>
              <a:rPr lang="pt-BR" sz="1200" b="1" dirty="0" smtClean="0">
                <a:solidFill>
                  <a:srgbClr val="000080"/>
                </a:solidFill>
                <a:highlight>
                  <a:srgbClr val="FFFFFF"/>
                </a:highlight>
              </a:rPr>
              <a:t>(</a:t>
            </a:r>
            <a:r>
              <a:rPr lang="pt-BR" sz="1200" dirty="0" smtClean="0">
                <a:solidFill>
                  <a:srgbClr val="000000"/>
                </a:solidFill>
                <a:highlight>
                  <a:srgbClr val="FFFFFF"/>
                </a:highlight>
              </a:rPr>
              <a:t>M</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FF0000"/>
                </a:solidFill>
                <a:highlight>
                  <a:srgbClr val="FFFFFF"/>
                </a:highlight>
              </a:rPr>
              <a:t>1</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x2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err="1">
                <a:solidFill>
                  <a:srgbClr val="000000"/>
                </a:solidFill>
                <a:highlight>
                  <a:srgbClr val="FFFFFF"/>
                </a:highlight>
              </a:rPr>
              <a:t>randn</a:t>
            </a:r>
            <a:r>
              <a:rPr lang="pt-BR" sz="1200" b="1" dirty="0">
                <a:solidFill>
                  <a:srgbClr val="000080"/>
                </a:solidFill>
                <a:highlight>
                  <a:srgbClr val="FFFFFF"/>
                </a:highlight>
              </a:rPr>
              <a:t>(</a:t>
            </a:r>
            <a:r>
              <a:rPr lang="pt-BR" sz="1200" dirty="0">
                <a:solidFill>
                  <a:srgbClr val="000000"/>
                </a:solidFill>
                <a:highlight>
                  <a:srgbClr val="FFFFFF"/>
                </a:highlight>
              </a:rPr>
              <a:t>M</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FF0000"/>
                </a:solidFill>
                <a:highlight>
                  <a:srgbClr val="FFFFFF"/>
                </a:highlight>
              </a:rPr>
              <a:t>1</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y </a:t>
            </a:r>
            <a:r>
              <a:rPr lang="pt-BR" sz="1200" b="1" dirty="0">
                <a:solidFill>
                  <a:srgbClr val="000080"/>
                </a:solidFill>
                <a:highlight>
                  <a:srgbClr val="FFFFFF"/>
                </a:highlight>
              </a:rPr>
              <a:t>=</a:t>
            </a:r>
            <a:r>
              <a:rPr lang="pt-BR" sz="1200" dirty="0">
                <a:solidFill>
                  <a:srgbClr val="000000"/>
                </a:solidFill>
                <a:highlight>
                  <a:srgbClr val="FFFFFF"/>
                </a:highlight>
              </a:rPr>
              <a:t> x1 </a:t>
            </a:r>
            <a:r>
              <a:rPr lang="pt-BR" sz="1200" b="1" dirty="0">
                <a:solidFill>
                  <a:srgbClr val="000080"/>
                </a:solidFill>
                <a:highlight>
                  <a:srgbClr val="FFFFFF"/>
                </a:highlight>
              </a:rPr>
              <a:t>+</a:t>
            </a:r>
            <a:r>
              <a:rPr lang="pt-BR" sz="1200" dirty="0">
                <a:solidFill>
                  <a:srgbClr val="000000"/>
                </a:solidFill>
                <a:highlight>
                  <a:srgbClr val="FFFFFF"/>
                </a:highlight>
              </a:rPr>
              <a:t> x2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err="1">
                <a:solidFill>
                  <a:srgbClr val="000000"/>
                </a:solidFill>
                <a:highlight>
                  <a:srgbClr val="FFFFFF"/>
                </a:highlight>
              </a:rPr>
              <a:t>randn</a:t>
            </a:r>
            <a:r>
              <a:rPr lang="pt-BR" sz="1200" b="1" dirty="0">
                <a:solidFill>
                  <a:srgbClr val="000080"/>
                </a:solidFill>
                <a:highlight>
                  <a:srgbClr val="FFFFFF"/>
                </a:highlight>
              </a:rPr>
              <a:t>(</a:t>
            </a:r>
            <a:r>
              <a:rPr lang="pt-BR" sz="1200" dirty="0">
                <a:solidFill>
                  <a:srgbClr val="000000"/>
                </a:solidFill>
                <a:highlight>
                  <a:srgbClr val="FFFFFF"/>
                </a:highlight>
              </a:rPr>
              <a:t>M</a:t>
            </a:r>
            <a:r>
              <a:rPr lang="pt-BR" sz="1200" b="1" dirty="0">
                <a:solidFill>
                  <a:srgbClr val="000080"/>
                </a:solidFill>
                <a:highlight>
                  <a:srgbClr val="FFFFFF"/>
                </a:highlight>
              </a:rPr>
              <a:t>,</a:t>
            </a:r>
            <a:r>
              <a:rPr lang="pt-BR" sz="1200" dirty="0">
                <a:solidFill>
                  <a:srgbClr val="FF0000"/>
                </a:solidFill>
                <a:highlight>
                  <a:srgbClr val="FFFFFF"/>
                </a:highlight>
              </a:rPr>
              <a:t>1</a:t>
            </a:r>
            <a:r>
              <a:rPr lang="pt-BR" sz="1200" b="1" dirty="0">
                <a:solidFill>
                  <a:srgbClr val="000080"/>
                </a:solidFill>
                <a:highlight>
                  <a:srgbClr val="FFFFFF"/>
                </a:highlight>
              </a:rPr>
              <a:t>)</a:t>
            </a:r>
            <a:endParaRPr lang="pt-BR" sz="1200" dirty="0"/>
          </a:p>
        </p:txBody>
      </p:sp>
      <p:sp>
        <p:nvSpPr>
          <p:cNvPr id="15" name="TextBox 14"/>
          <p:cNvSpPr txBox="1"/>
          <p:nvPr/>
        </p:nvSpPr>
        <p:spPr>
          <a:xfrm>
            <a:off x="4918064" y="6424268"/>
            <a:ext cx="6080136" cy="369332"/>
          </a:xfrm>
          <a:prstGeom prst="rect">
            <a:avLst/>
          </a:prstGeom>
          <a:noFill/>
        </p:spPr>
        <p:txBody>
          <a:bodyPr wrap="square" rtlCol="0">
            <a:spAutoFit/>
          </a:bodyPr>
          <a:lstStyle/>
          <a:p>
            <a:r>
              <a:rPr lang="pt-BR" u="sng" dirty="0" smtClean="0">
                <a:solidFill>
                  <a:srgbClr val="00B0F0"/>
                </a:solidFill>
              </a:rPr>
              <a:t>Exemplo: </a:t>
            </a:r>
            <a:r>
              <a:rPr lang="pt-BR" u="sng" dirty="0">
                <a:solidFill>
                  <a:srgbClr val="00B0F0"/>
                </a:solidFill>
              </a:rPr>
              <a:t>stocastic_gradient_descent_with_momentum.ipynb</a:t>
            </a:r>
          </a:p>
        </p:txBody>
      </p:sp>
      <mc:AlternateContent xmlns:mc="http://schemas.openxmlformats.org/markup-compatibility/2006" xmlns:a14="http://schemas.microsoft.com/office/drawing/2010/main">
        <mc:Choice Requires="a14">
          <p:sp>
            <p:nvSpPr>
              <p:cNvPr id="16" name="TextBox 15"/>
              <p:cNvSpPr txBox="1"/>
              <p:nvPr/>
            </p:nvSpPr>
            <p:spPr>
              <a:xfrm>
                <a:off x="6931797" y="892427"/>
                <a:ext cx="1206500" cy="369332"/>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pt-BR" i="1" smtClean="0">
                          <a:latin typeface="Cambria Math" panose="02040503050406030204" pitchFamily="18" charset="0"/>
                          <a:ea typeface="Cambria Math" panose="02040503050406030204" pitchFamily="18" charset="0"/>
                        </a:rPr>
                        <m:t>𝛼</m:t>
                      </m:r>
                      <m:r>
                        <a:rPr lang="pt-BR" b="0" i="1" smtClean="0">
                          <a:latin typeface="Cambria Math" panose="02040503050406030204" pitchFamily="18" charset="0"/>
                          <a:ea typeface="Cambria Math" panose="02040503050406030204" pitchFamily="18" charset="0"/>
                        </a:rPr>
                        <m:t>=0.02</m:t>
                      </m:r>
                    </m:oMath>
                  </m:oMathPara>
                </a14:m>
                <a:endParaRPr lang="pt-BR" i="1" dirty="0"/>
              </a:p>
            </p:txBody>
          </p:sp>
        </mc:Choice>
        <mc:Fallback xmlns="">
          <p:sp>
            <p:nvSpPr>
              <p:cNvPr id="16" name="TextBox 15"/>
              <p:cNvSpPr txBox="1">
                <a:spLocks noRot="1" noChangeAspect="1" noMove="1" noResize="1" noEditPoints="1" noAdjustHandles="1" noChangeArrowheads="1" noChangeShapeType="1" noTextEdit="1"/>
              </p:cNvSpPr>
              <p:nvPr/>
            </p:nvSpPr>
            <p:spPr>
              <a:xfrm>
                <a:off x="6931797" y="892427"/>
                <a:ext cx="1206500" cy="369332"/>
              </a:xfrm>
              <a:prstGeom prst="rect">
                <a:avLst/>
              </a:prstGeom>
              <a:blipFill rotWithShape="0">
                <a:blip r:embed="rId9"/>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7" name="TextBox 16"/>
              <p:cNvSpPr txBox="1"/>
              <p:nvPr/>
            </p:nvSpPr>
            <p:spPr>
              <a:xfrm>
                <a:off x="6473395" y="3730097"/>
                <a:ext cx="2123303" cy="369332"/>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pt-BR" i="1" smtClean="0">
                          <a:latin typeface="Cambria Math" panose="02040503050406030204" pitchFamily="18" charset="0"/>
                          <a:ea typeface="Cambria Math" panose="02040503050406030204" pitchFamily="18" charset="0"/>
                        </a:rPr>
                        <m:t>𝛼</m:t>
                      </m:r>
                      <m:r>
                        <a:rPr lang="pt-BR" b="0" i="1" smtClean="0">
                          <a:latin typeface="Cambria Math" panose="02040503050406030204" pitchFamily="18" charset="0"/>
                          <a:ea typeface="Cambria Math" panose="02040503050406030204" pitchFamily="18" charset="0"/>
                        </a:rPr>
                        <m:t>=0.001, </m:t>
                      </m:r>
                      <m:r>
                        <a:rPr lang="pt-BR" b="0" i="1" smtClean="0">
                          <a:latin typeface="Cambria Math" panose="02040503050406030204" pitchFamily="18" charset="0"/>
                          <a:ea typeface="Cambria Math" panose="02040503050406030204" pitchFamily="18" charset="0"/>
                        </a:rPr>
                        <m:t>𝜇</m:t>
                      </m:r>
                      <m:r>
                        <a:rPr lang="pt-BR" b="0" i="1" smtClean="0">
                          <a:latin typeface="Cambria Math" panose="02040503050406030204" pitchFamily="18" charset="0"/>
                          <a:ea typeface="Cambria Math" panose="02040503050406030204" pitchFamily="18" charset="0"/>
                        </a:rPr>
                        <m:t>=0.5</m:t>
                      </m:r>
                    </m:oMath>
                  </m:oMathPara>
                </a14:m>
                <a:endParaRPr lang="pt-BR" i="1" dirty="0"/>
              </a:p>
            </p:txBody>
          </p:sp>
        </mc:Choice>
        <mc:Fallback xmlns="">
          <p:sp>
            <p:nvSpPr>
              <p:cNvPr id="17" name="TextBox 16"/>
              <p:cNvSpPr txBox="1">
                <a:spLocks noRot="1" noChangeAspect="1" noMove="1" noResize="1" noEditPoints="1" noAdjustHandles="1" noChangeArrowheads="1" noChangeShapeType="1" noTextEdit="1"/>
              </p:cNvSpPr>
              <p:nvPr/>
            </p:nvSpPr>
            <p:spPr>
              <a:xfrm>
                <a:off x="6473395" y="3730097"/>
                <a:ext cx="2123303" cy="369332"/>
              </a:xfrm>
              <a:prstGeom prst="rect">
                <a:avLst/>
              </a:prstGeom>
              <a:blipFill rotWithShape="0">
                <a:blip r:embed="rId10"/>
                <a:stretch>
                  <a:fillRect b="-5000"/>
                </a:stretch>
              </a:blipFill>
            </p:spPr>
            <p:txBody>
              <a:bodyPr/>
              <a:lstStyle/>
              <a:p>
                <a:r>
                  <a:rPr lang="pt-BR">
                    <a:noFill/>
                  </a:rPr>
                  <a:t> </a:t>
                </a:r>
              </a:p>
            </p:txBody>
          </p:sp>
        </mc:Fallback>
      </mc:AlternateContent>
    </p:spTree>
    <p:extLst>
      <p:ext uri="{BB962C8B-B14F-4D97-AF65-F5344CB8AC3E}">
        <p14:creationId xmlns:p14="http://schemas.microsoft.com/office/powerpoint/2010/main" val="23258298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pt-BR"/>
          </a:p>
        </p:txBody>
      </p:sp>
      <p:sp>
        <p:nvSpPr>
          <p:cNvPr id="3" name="Content Placeholder 2"/>
          <p:cNvSpPr>
            <a:spLocks noGrp="1"/>
          </p:cNvSpPr>
          <p:nvPr>
            <p:ph idx="1"/>
          </p:nvPr>
        </p:nvSpPr>
        <p:spPr/>
        <p:txBody>
          <a:bodyPr/>
          <a:lstStyle/>
          <a:p>
            <a:endParaRPr lang="pt-BR"/>
          </a:p>
        </p:txBody>
      </p:sp>
    </p:spTree>
    <p:extLst>
      <p:ext uri="{BB962C8B-B14F-4D97-AF65-F5344CB8AC3E}">
        <p14:creationId xmlns:p14="http://schemas.microsoft.com/office/powerpoint/2010/main" val="15099437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smtClean="0"/>
              <a:t>Recapitulando</a:t>
            </a:r>
            <a:endParaRPr lang="pt-BR" dirty="0"/>
          </a:p>
        </p:txBody>
      </p:sp>
      <p:sp>
        <p:nvSpPr>
          <p:cNvPr id="3" name="Content Placeholder 2"/>
          <p:cNvSpPr>
            <a:spLocks noGrp="1"/>
          </p:cNvSpPr>
          <p:nvPr>
            <p:ph idx="1"/>
          </p:nvPr>
        </p:nvSpPr>
        <p:spPr/>
        <p:txBody>
          <a:bodyPr/>
          <a:lstStyle/>
          <a:p>
            <a:r>
              <a:rPr lang="pt-BR" dirty="0" smtClean="0"/>
              <a:t>Discutimos sobre o vetor gradiente.</a:t>
            </a:r>
          </a:p>
          <a:p>
            <a:r>
              <a:rPr lang="pt-BR" dirty="0" smtClean="0"/>
              <a:t>Aprendemos dois algoritmos que usam o vetor </a:t>
            </a:r>
            <a:r>
              <a:rPr lang="pt-BR" dirty="0"/>
              <a:t>gradiente </a:t>
            </a:r>
            <a:r>
              <a:rPr lang="pt-BR" dirty="0" smtClean="0"/>
              <a:t>para a resolução de problemas de otimização.</a:t>
            </a:r>
          </a:p>
          <a:p>
            <a:r>
              <a:rPr lang="pt-BR" dirty="0" smtClean="0"/>
              <a:t>Vimos as três versões do gradiente descendente, como implementá-las em Python e as comparamos.</a:t>
            </a:r>
          </a:p>
          <a:p>
            <a:endParaRPr lang="pt-BR" dirty="0"/>
          </a:p>
        </p:txBody>
      </p:sp>
    </p:spTree>
    <p:extLst>
      <p:ext uri="{BB962C8B-B14F-4D97-AF65-F5344CB8AC3E}">
        <p14:creationId xmlns:p14="http://schemas.microsoft.com/office/powerpoint/2010/main" val="30577712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a:xfrm>
                <a:off x="838200" y="225425"/>
                <a:ext cx="10922000" cy="1325563"/>
              </a:xfrm>
            </p:spPr>
            <p:txBody>
              <a:bodyPr/>
              <a:lstStyle/>
              <a:p>
                <a:r>
                  <a:rPr lang="pt-BR" dirty="0" smtClean="0"/>
                  <a:t>Esquema de Ajuste de </a:t>
                </a:r>
                <a14:m>
                  <m:oMath xmlns:m="http://schemas.openxmlformats.org/officeDocument/2006/math">
                    <m:r>
                      <a:rPr lang="pt-BR" i="1">
                        <a:latin typeface="Cambria Math" panose="02040503050406030204" pitchFamily="18" charset="0"/>
                        <a:ea typeface="Cambria Math" panose="02040503050406030204" pitchFamily="18" charset="0"/>
                      </a:rPr>
                      <m:t>𝛼</m:t>
                    </m:r>
                  </m:oMath>
                </a14:m>
                <a:r>
                  <a:rPr lang="pt-BR" dirty="0"/>
                  <a:t>: Redução programada da taxa de aprendizagem</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838200" y="225425"/>
                <a:ext cx="10922000" cy="1325563"/>
              </a:xfrm>
              <a:blipFill rotWithShape="0">
                <a:blip r:embed="rId3"/>
                <a:stretch>
                  <a:fillRect l="-2289" t="-13364" r="-1340" b="-21198"/>
                </a:stretch>
              </a:blipFill>
            </p:spPr>
            <p:txBody>
              <a:bodyPr/>
              <a:lstStyle/>
              <a:p>
                <a:r>
                  <a:rPr lang="pt-BR">
                    <a:noFill/>
                  </a:rPr>
                  <a:t> </a:t>
                </a:r>
              </a:p>
            </p:txBody>
          </p:sp>
        </mc:Fallback>
      </mc:AlternateContent>
      <p:sp>
        <p:nvSpPr>
          <p:cNvPr id="3" name="Content Placeholder 2"/>
          <p:cNvSpPr>
            <a:spLocks noGrp="1"/>
          </p:cNvSpPr>
          <p:nvPr>
            <p:ph idx="1"/>
          </p:nvPr>
        </p:nvSpPr>
        <p:spPr>
          <a:xfrm>
            <a:off x="838200" y="1825624"/>
            <a:ext cx="10922000" cy="4765675"/>
          </a:xfrm>
        </p:spPr>
        <p:txBody>
          <a:bodyPr>
            <a:normAutofit lnSpcReduction="10000"/>
          </a:bodyPr>
          <a:lstStyle/>
          <a:p>
            <a:r>
              <a:rPr lang="pt-BR" dirty="0"/>
              <a:t>No treinamento </a:t>
            </a:r>
            <a:r>
              <a:rPr lang="pt-BR" dirty="0" smtClean="0"/>
              <a:t>com o gradiente descendente, </a:t>
            </a:r>
            <a:r>
              <a:rPr lang="pt-BR" dirty="0"/>
              <a:t>geralmente é útil </a:t>
            </a:r>
            <a:r>
              <a:rPr lang="pt-BR" dirty="0" smtClean="0"/>
              <a:t>diminuir a </a:t>
            </a:r>
            <a:r>
              <a:rPr lang="pt-BR" dirty="0"/>
              <a:t>taxa de aprendizado ao longo do tempo</a:t>
            </a:r>
            <a:r>
              <a:rPr lang="pt-BR" dirty="0" smtClean="0"/>
              <a:t>.</a:t>
            </a:r>
          </a:p>
          <a:p>
            <a:r>
              <a:rPr lang="pt-BR" dirty="0"/>
              <a:t>Uma boa intuição para se ter em mente é que, com uma alta taxa de </a:t>
            </a:r>
            <a:r>
              <a:rPr lang="pt-BR" dirty="0" smtClean="0"/>
              <a:t>aprendizado o </a:t>
            </a:r>
            <a:r>
              <a:rPr lang="pt-BR" dirty="0"/>
              <a:t>vetor de </a:t>
            </a:r>
            <a:r>
              <a:rPr lang="pt-BR" dirty="0" smtClean="0"/>
              <a:t>pesos “oscila” ou “pula” caoticamente</a:t>
            </a:r>
            <a:r>
              <a:rPr lang="pt-BR" dirty="0"/>
              <a:t>, incapaz </a:t>
            </a:r>
            <a:r>
              <a:rPr lang="pt-BR" dirty="0" smtClean="0"/>
              <a:t>de convergir para áreas mais profundas, </a:t>
            </a:r>
            <a:r>
              <a:rPr lang="pt-BR" dirty="0"/>
              <a:t>porém </a:t>
            </a:r>
            <a:r>
              <a:rPr lang="pt-BR" dirty="0" smtClean="0"/>
              <a:t>mais estreitas</a:t>
            </a:r>
            <a:r>
              <a:rPr lang="pt-BR" dirty="0"/>
              <a:t>, </a:t>
            </a:r>
            <a:r>
              <a:rPr lang="pt-BR" dirty="0" smtClean="0"/>
              <a:t>da superfície de erro. </a:t>
            </a:r>
          </a:p>
          <a:p>
            <a:r>
              <a:rPr lang="pt-BR" dirty="0" smtClean="0"/>
              <a:t>Saber </a:t>
            </a:r>
            <a:r>
              <a:rPr lang="pt-BR" dirty="0"/>
              <a:t>quando diminuir a taxa de aprendizagem pode ser complicado: </a:t>
            </a:r>
            <a:endParaRPr lang="pt-BR" dirty="0" smtClean="0"/>
          </a:p>
          <a:p>
            <a:pPr lvl="1">
              <a:buFont typeface="Wingdings" panose="05000000000000000000" pitchFamily="2" charset="2"/>
              <a:buChar char="§"/>
            </a:pPr>
            <a:r>
              <a:rPr lang="pt-BR" dirty="0"/>
              <a:t>S</a:t>
            </a:r>
            <a:r>
              <a:rPr lang="pt-BR" dirty="0" smtClean="0"/>
              <a:t>e diminuirmos um grande passo lentamente, estaremos desperdiçando tempo saltando </a:t>
            </a:r>
            <a:r>
              <a:rPr lang="pt-BR" dirty="0"/>
              <a:t>caoticamente </a:t>
            </a:r>
            <a:r>
              <a:rPr lang="pt-BR" dirty="0" smtClean="0"/>
              <a:t>com </a:t>
            </a:r>
            <a:r>
              <a:rPr lang="pt-BR" dirty="0"/>
              <a:t>pouca melhoria por um longo tempo. </a:t>
            </a:r>
            <a:endParaRPr lang="pt-BR" dirty="0" smtClean="0"/>
          </a:p>
          <a:p>
            <a:pPr lvl="1">
              <a:buFont typeface="Wingdings" panose="05000000000000000000" pitchFamily="2" charset="2"/>
              <a:buChar char="§"/>
            </a:pPr>
            <a:r>
              <a:rPr lang="pt-BR" dirty="0" smtClean="0"/>
              <a:t>Por outro lado, se diminuirmos o passo </a:t>
            </a:r>
            <a:r>
              <a:rPr lang="pt-BR" dirty="0"/>
              <a:t>de forma muito </a:t>
            </a:r>
            <a:r>
              <a:rPr lang="pt-BR" dirty="0" smtClean="0"/>
              <a:t>agressiva, </a:t>
            </a:r>
            <a:r>
              <a:rPr lang="pt-BR" dirty="0"/>
              <a:t>o </a:t>
            </a:r>
            <a:r>
              <a:rPr lang="pt-BR" dirty="0" smtClean="0"/>
              <a:t>modelo irá parar de aprender muito rapidamente, pois o passo vai fazer com que o gradiente diminua rapidamente, incapacitando-o </a:t>
            </a:r>
            <a:r>
              <a:rPr lang="pt-BR" dirty="0"/>
              <a:t>de alcançar </a:t>
            </a:r>
            <a:r>
              <a:rPr lang="pt-BR" dirty="0" smtClean="0"/>
              <a:t>o mínimo.</a:t>
            </a:r>
            <a:endParaRPr lang="pt-BR" dirty="0"/>
          </a:p>
        </p:txBody>
      </p:sp>
    </p:spTree>
    <p:extLst>
      <p:ext uri="{BB962C8B-B14F-4D97-AF65-F5344CB8AC3E}">
        <p14:creationId xmlns:p14="http://schemas.microsoft.com/office/powerpoint/2010/main" val="75297808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a:xfrm>
                <a:off x="838200" y="212725"/>
                <a:ext cx="11036300" cy="1325563"/>
              </a:xfrm>
            </p:spPr>
            <p:txBody>
              <a:bodyPr/>
              <a:lstStyle/>
              <a:p>
                <a:r>
                  <a:rPr lang="pt-BR" dirty="0"/>
                  <a:t>Esquema de Ajuste de </a:t>
                </a:r>
                <a14:m>
                  <m:oMath xmlns:m="http://schemas.openxmlformats.org/officeDocument/2006/math">
                    <m:r>
                      <a:rPr lang="pt-BR" i="1">
                        <a:latin typeface="Cambria Math" panose="02040503050406030204" pitchFamily="18" charset="0"/>
                        <a:ea typeface="Cambria Math" panose="02040503050406030204" pitchFamily="18" charset="0"/>
                      </a:rPr>
                      <m:t>𝛼</m:t>
                    </m:r>
                  </m:oMath>
                </a14:m>
                <a:r>
                  <a:rPr lang="pt-BR" dirty="0"/>
                  <a:t>: Redução programada da taxa de aprendizagem</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838200" y="212725"/>
                <a:ext cx="11036300" cy="1325563"/>
              </a:xfrm>
              <a:blipFill rotWithShape="0">
                <a:blip r:embed="rId2"/>
                <a:stretch>
                  <a:fillRect l="-2265" t="-13364" r="-276" b="-21198"/>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4"/>
                <a:ext cx="11137900" cy="4816475"/>
              </a:xfrm>
            </p:spPr>
            <p:txBody>
              <a:bodyPr>
                <a:normAutofit fontScale="85000" lnSpcReduction="20000"/>
              </a:bodyPr>
              <a:lstStyle/>
              <a:p>
                <a:r>
                  <a:rPr lang="pt-BR" dirty="0" smtClean="0"/>
                  <a:t>Os três </a:t>
                </a:r>
                <a:r>
                  <a:rPr lang="pt-BR" dirty="0"/>
                  <a:t>tipos </a:t>
                </a:r>
                <a:r>
                  <a:rPr lang="pt-BR" dirty="0" smtClean="0"/>
                  <a:t>mais comuns </a:t>
                </a:r>
                <a:r>
                  <a:rPr lang="pt-BR" dirty="0"/>
                  <a:t>de implementação da redução programada da taxa de </a:t>
                </a:r>
                <a:r>
                  <a:rPr lang="pt-BR" dirty="0" smtClean="0"/>
                  <a:t>aprendizagem são:</a:t>
                </a:r>
              </a:p>
              <a:p>
                <a:pPr lvl="1">
                  <a:buFont typeface="Wingdings" panose="05000000000000000000" pitchFamily="2" charset="2"/>
                  <a:buChar char="§"/>
                </a:pPr>
                <a:r>
                  <a:rPr lang="pt-BR" b="1" dirty="0" smtClean="0"/>
                  <a:t>Decaimento gradual</a:t>
                </a:r>
                <a:r>
                  <a:rPr lang="pt-BR" dirty="0" smtClean="0"/>
                  <a:t>: também conhecido como decaimento </a:t>
                </a:r>
                <a:r>
                  <a:rPr lang="pt-BR" dirty="0"/>
                  <a:t>por etapas ou </a:t>
                </a:r>
                <a:r>
                  <a:rPr lang="pt-BR" dirty="0" smtClean="0"/>
                  <a:t>por degraus. Ele reduz </a:t>
                </a:r>
                <a:r>
                  <a:rPr lang="pt-BR" dirty="0"/>
                  <a:t>a taxa de </a:t>
                </a:r>
                <a:r>
                  <a:rPr lang="pt-BR" dirty="0" smtClean="0"/>
                  <a:t>aprendizagem </a:t>
                </a:r>
                <a:r>
                  <a:rPr lang="pt-BR" dirty="0"/>
                  <a:t>de algum fator a cada número pré-definido de iterações ou épocas. Os valores típicos </a:t>
                </a:r>
                <a:r>
                  <a:rPr lang="pt-BR" dirty="0" smtClean="0"/>
                  <a:t>utilizados </a:t>
                </a:r>
                <a:r>
                  <a:rPr lang="pt-BR" dirty="0"/>
                  <a:t>para reduzir a taxa de aprendizado </a:t>
                </a:r>
                <a:r>
                  <a:rPr lang="pt-BR" dirty="0" smtClean="0"/>
                  <a:t>são </a:t>
                </a:r>
                <a14:m>
                  <m:oMath xmlns:m="http://schemas.openxmlformats.org/officeDocument/2006/math">
                    <m:r>
                      <a:rPr lang="pt-BR" i="1">
                        <a:latin typeface="Cambria Math" panose="02040503050406030204" pitchFamily="18" charset="0"/>
                      </a:rPr>
                      <m:t>0.5</m:t>
                    </m:r>
                  </m:oMath>
                </a14:m>
                <a:r>
                  <a:rPr lang="pt-BR" dirty="0" smtClean="0"/>
                  <a:t> </a:t>
                </a:r>
                <a:r>
                  <a:rPr lang="pt-BR" dirty="0"/>
                  <a:t>a cada número pré-definido de épocas. Esses números dependem muito do tipo de problema e do modelo. </a:t>
                </a:r>
                <a:endParaRPr lang="pt-BR" dirty="0" smtClean="0"/>
              </a:p>
              <a:p>
                <a:pPr lvl="1">
                  <a:buFont typeface="Wingdings" panose="05000000000000000000" pitchFamily="2" charset="2"/>
                  <a:buChar char="§"/>
                </a:pPr>
                <a:r>
                  <a:rPr lang="pt-BR" b="1" dirty="0" smtClean="0"/>
                  <a:t>Decaimento exponencial</a:t>
                </a:r>
                <a:r>
                  <a:rPr lang="pt-BR" dirty="0" smtClean="0"/>
                  <a:t>: </a:t>
                </a:r>
                <a:r>
                  <a:rPr lang="pt-BR" dirty="0"/>
                  <a:t>tem a forma </a:t>
                </a:r>
                <a:r>
                  <a:rPr lang="pt-BR" dirty="0" smtClean="0"/>
                  <a:t>matemática </a:t>
                </a:r>
                <a14:m>
                  <m:oMath xmlns:m="http://schemas.openxmlformats.org/officeDocument/2006/math">
                    <m:r>
                      <a:rPr lang="pt-BR" i="1" smtClean="0">
                        <a:latin typeface="Cambria Math" panose="02040503050406030204" pitchFamily="18" charset="0"/>
                        <a:ea typeface="Cambria Math" panose="02040503050406030204" pitchFamily="18" charset="0"/>
                      </a:rPr>
                      <m:t>𝛼</m:t>
                    </m:r>
                    <m:r>
                      <a:rPr lang="pt-BR" b="0" i="1" smtClean="0">
                        <a:latin typeface="Cambria Math" panose="02040503050406030204" pitchFamily="18" charset="0"/>
                        <a:ea typeface="Cambria Math" panose="02040503050406030204" pitchFamily="18" charset="0"/>
                      </a:rPr>
                      <m:t>=</m:t>
                    </m:r>
                    <m:sSub>
                      <m:sSubPr>
                        <m:ctrlPr>
                          <a:rPr lang="pt-BR" b="0" i="1" smtClean="0">
                            <a:latin typeface="Cambria Math" panose="02040503050406030204" pitchFamily="18" charset="0"/>
                            <a:ea typeface="Cambria Math" panose="02040503050406030204" pitchFamily="18" charset="0"/>
                          </a:rPr>
                        </m:ctrlPr>
                      </m:sSubPr>
                      <m:e>
                        <m:r>
                          <a:rPr lang="pt-BR" b="0" i="1" smtClean="0">
                            <a:latin typeface="Cambria Math" panose="02040503050406030204" pitchFamily="18" charset="0"/>
                            <a:ea typeface="Cambria Math" panose="02040503050406030204" pitchFamily="18" charset="0"/>
                          </a:rPr>
                          <m:t>𝛼</m:t>
                        </m:r>
                      </m:e>
                      <m:sub>
                        <m:r>
                          <a:rPr lang="pt-BR" b="0" i="1" smtClean="0">
                            <a:latin typeface="Cambria Math" panose="02040503050406030204" pitchFamily="18" charset="0"/>
                            <a:ea typeface="Cambria Math" panose="02040503050406030204" pitchFamily="18" charset="0"/>
                          </a:rPr>
                          <m:t>0</m:t>
                        </m:r>
                      </m:sub>
                    </m:sSub>
                    <m:sSup>
                      <m:sSupPr>
                        <m:ctrlPr>
                          <a:rPr lang="pt-BR" b="0" i="1" smtClean="0">
                            <a:latin typeface="Cambria Math" panose="02040503050406030204" pitchFamily="18" charset="0"/>
                            <a:ea typeface="Cambria Math" panose="02040503050406030204" pitchFamily="18" charset="0"/>
                          </a:rPr>
                        </m:ctrlPr>
                      </m:sSupPr>
                      <m:e>
                        <m:r>
                          <a:rPr lang="pt-BR" b="0" i="1" smtClean="0">
                            <a:latin typeface="Cambria Math" panose="02040503050406030204" pitchFamily="18" charset="0"/>
                            <a:ea typeface="Cambria Math" panose="02040503050406030204" pitchFamily="18" charset="0"/>
                          </a:rPr>
                          <m:t>𝑒</m:t>
                        </m:r>
                      </m:e>
                      <m:sup>
                        <m:r>
                          <a:rPr lang="pt-BR" b="0"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𝑘𝑡</m:t>
                        </m:r>
                      </m:sup>
                    </m:sSup>
                  </m:oMath>
                </a14:m>
                <a:r>
                  <a:rPr lang="pt-BR" dirty="0" smtClean="0"/>
                  <a:t>, </a:t>
                </a:r>
                <a:r>
                  <a:rPr lang="pt-BR" dirty="0"/>
                  <a:t>onde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𝛼</m:t>
                        </m:r>
                      </m:e>
                      <m:sub>
                        <m:r>
                          <a:rPr lang="pt-BR" i="1">
                            <a:latin typeface="Cambria Math" panose="02040503050406030204" pitchFamily="18" charset="0"/>
                            <a:ea typeface="Cambria Math" panose="02040503050406030204" pitchFamily="18" charset="0"/>
                          </a:rPr>
                          <m:t>0</m:t>
                        </m:r>
                      </m:sub>
                    </m:sSub>
                  </m:oMath>
                </a14:m>
                <a:r>
                  <a:rPr lang="pt-BR" dirty="0" smtClean="0"/>
                  <a:t> e </a:t>
                </a:r>
                <a14:m>
                  <m:oMath xmlns:m="http://schemas.openxmlformats.org/officeDocument/2006/math">
                    <m:r>
                      <a:rPr lang="pt-BR" i="1">
                        <a:latin typeface="Cambria Math" panose="02040503050406030204" pitchFamily="18" charset="0"/>
                        <a:ea typeface="Cambria Math" panose="02040503050406030204" pitchFamily="18" charset="0"/>
                      </a:rPr>
                      <m:t>𝑘</m:t>
                    </m:r>
                  </m:oMath>
                </a14:m>
                <a:r>
                  <a:rPr lang="pt-BR" dirty="0" smtClean="0"/>
                  <a:t> </a:t>
                </a:r>
                <a:r>
                  <a:rPr lang="pt-BR" dirty="0"/>
                  <a:t>são hiperparâmetros e </a:t>
                </a:r>
                <a14:m>
                  <m:oMath xmlns:m="http://schemas.openxmlformats.org/officeDocument/2006/math">
                    <m:r>
                      <a:rPr lang="pt-BR" i="1">
                        <a:latin typeface="Cambria Math" panose="02040503050406030204" pitchFamily="18" charset="0"/>
                        <a:ea typeface="Cambria Math" panose="02040503050406030204" pitchFamily="18" charset="0"/>
                      </a:rPr>
                      <m:t>𝑡</m:t>
                    </m:r>
                  </m:oMath>
                </a14:m>
                <a:r>
                  <a:rPr lang="pt-BR" dirty="0" smtClean="0"/>
                  <a:t> </a:t>
                </a:r>
                <a:r>
                  <a:rPr lang="pt-BR" dirty="0"/>
                  <a:t>é o número da iteração (mas você também pode usar unidades de épocas</a:t>
                </a:r>
                <a:r>
                  <a:rPr lang="pt-BR" dirty="0" smtClean="0"/>
                  <a:t>).</a:t>
                </a:r>
              </a:p>
              <a:p>
                <a:pPr lvl="1">
                  <a:buFont typeface="Wingdings" panose="05000000000000000000" pitchFamily="2" charset="2"/>
                  <a:buChar char="§"/>
                </a:pPr>
                <a:r>
                  <a:rPr lang="pt-BR" b="1" dirty="0"/>
                  <a:t>D</a:t>
                </a:r>
                <a:r>
                  <a:rPr lang="pt-BR" b="1" dirty="0" smtClean="0"/>
                  <a:t>ecaimento </a:t>
                </a:r>
                <a14:m>
                  <m:oMath xmlns:m="http://schemas.openxmlformats.org/officeDocument/2006/math">
                    <m:f>
                      <m:fPr>
                        <m:type m:val="skw"/>
                        <m:ctrlPr>
                          <a:rPr lang="pt-BR" b="1" i="1" smtClean="0">
                            <a:latin typeface="Cambria Math" panose="02040503050406030204" pitchFamily="18" charset="0"/>
                          </a:rPr>
                        </m:ctrlPr>
                      </m:fPr>
                      <m:num>
                        <m:r>
                          <a:rPr lang="pt-BR" b="1" i="1" smtClean="0">
                            <a:latin typeface="Cambria Math" panose="02040503050406030204" pitchFamily="18" charset="0"/>
                          </a:rPr>
                          <m:t>𝟏</m:t>
                        </m:r>
                      </m:num>
                      <m:den>
                        <m:r>
                          <a:rPr lang="pt-BR" b="1" i="1" smtClean="0">
                            <a:latin typeface="Cambria Math" panose="02040503050406030204" pitchFamily="18" charset="0"/>
                          </a:rPr>
                          <m:t>𝒕</m:t>
                        </m:r>
                      </m:den>
                    </m:f>
                  </m:oMath>
                </a14:m>
                <a:r>
                  <a:rPr lang="pt-BR" dirty="0" smtClean="0"/>
                  <a:t>:  </a:t>
                </a:r>
                <a:r>
                  <a:rPr lang="pt-BR" dirty="0"/>
                  <a:t>tem a forma matemática </a:t>
                </a:r>
                <a14:m>
                  <m:oMath xmlns:m="http://schemas.openxmlformats.org/officeDocument/2006/math">
                    <m:r>
                      <a:rPr lang="pt-BR" i="1" smtClean="0">
                        <a:latin typeface="Cambria Math" panose="02040503050406030204" pitchFamily="18" charset="0"/>
                        <a:ea typeface="Cambria Math" panose="02040503050406030204" pitchFamily="18" charset="0"/>
                      </a:rPr>
                      <m:t>𝛼</m:t>
                    </m:r>
                    <m:r>
                      <a:rPr lang="pt-BR" b="0" i="1" smtClean="0">
                        <a:latin typeface="Cambria Math" panose="02040503050406030204" pitchFamily="18" charset="0"/>
                        <a:ea typeface="Cambria Math" panose="02040503050406030204" pitchFamily="18" charset="0"/>
                      </a:rPr>
                      <m:t>=</m:t>
                    </m:r>
                    <m:f>
                      <m:fPr>
                        <m:type m:val="skw"/>
                        <m:ctrlPr>
                          <a:rPr lang="pt-BR" b="0" i="1" smtClean="0">
                            <a:latin typeface="Cambria Math" panose="02040503050406030204" pitchFamily="18" charset="0"/>
                            <a:ea typeface="Cambria Math" panose="02040503050406030204" pitchFamily="18" charset="0"/>
                          </a:rPr>
                        </m:ctrlPr>
                      </m:fPr>
                      <m:num>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𝛼</m:t>
                            </m:r>
                          </m:e>
                          <m:sub>
                            <m:r>
                              <a:rPr lang="pt-BR" i="1">
                                <a:latin typeface="Cambria Math" panose="02040503050406030204" pitchFamily="18" charset="0"/>
                                <a:ea typeface="Cambria Math" panose="02040503050406030204" pitchFamily="18" charset="0"/>
                              </a:rPr>
                              <m:t>0</m:t>
                            </m:r>
                          </m:sub>
                        </m:sSub>
                      </m:num>
                      <m:den>
                        <m:d>
                          <m:dPr>
                            <m:ctrlPr>
                              <a:rPr lang="pt-BR" b="0" i="1" smtClean="0">
                                <a:latin typeface="Cambria Math" panose="02040503050406030204" pitchFamily="18" charset="0"/>
                                <a:ea typeface="Cambria Math" panose="02040503050406030204" pitchFamily="18" charset="0"/>
                              </a:rPr>
                            </m:ctrlPr>
                          </m:dPr>
                          <m:e>
                            <m:r>
                              <a:rPr lang="pt-BR" b="0" i="1" smtClean="0">
                                <a:latin typeface="Cambria Math" panose="02040503050406030204" pitchFamily="18" charset="0"/>
                                <a:ea typeface="Cambria Math" panose="02040503050406030204" pitchFamily="18" charset="0"/>
                              </a:rPr>
                              <m:t>1+</m:t>
                            </m:r>
                            <m:r>
                              <a:rPr lang="pt-BR" b="0" i="1" smtClean="0">
                                <a:latin typeface="Cambria Math" panose="02040503050406030204" pitchFamily="18" charset="0"/>
                                <a:ea typeface="Cambria Math" panose="02040503050406030204" pitchFamily="18" charset="0"/>
                              </a:rPr>
                              <m:t>𝑘𝑡</m:t>
                            </m:r>
                          </m:e>
                        </m:d>
                      </m:den>
                    </m:f>
                  </m:oMath>
                </a14:m>
                <a:r>
                  <a:rPr lang="pt-BR" dirty="0" smtClean="0"/>
                  <a:t> onde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𝛼</m:t>
                        </m:r>
                      </m:e>
                      <m:sub>
                        <m:r>
                          <a:rPr lang="pt-BR" i="1">
                            <a:latin typeface="Cambria Math" panose="02040503050406030204" pitchFamily="18" charset="0"/>
                            <a:ea typeface="Cambria Math" panose="02040503050406030204" pitchFamily="18" charset="0"/>
                          </a:rPr>
                          <m:t>0</m:t>
                        </m:r>
                      </m:sub>
                    </m:sSub>
                  </m:oMath>
                </a14:m>
                <a:r>
                  <a:rPr lang="pt-BR" dirty="0" smtClean="0"/>
                  <a:t> e são </a:t>
                </a:r>
                <a14:m>
                  <m:oMath xmlns:m="http://schemas.openxmlformats.org/officeDocument/2006/math">
                    <m:r>
                      <a:rPr lang="pt-BR" i="1">
                        <a:latin typeface="Cambria Math" panose="02040503050406030204" pitchFamily="18" charset="0"/>
                        <a:ea typeface="Cambria Math" panose="02040503050406030204" pitchFamily="18" charset="0"/>
                      </a:rPr>
                      <m:t>𝑘</m:t>
                    </m:r>
                    <m:r>
                      <a:rPr lang="pt-BR" i="1">
                        <a:latin typeface="Cambria Math" panose="02040503050406030204" pitchFamily="18" charset="0"/>
                        <a:ea typeface="Cambria Math" panose="02040503050406030204" pitchFamily="18" charset="0"/>
                      </a:rPr>
                      <m:t> </m:t>
                    </m:r>
                  </m:oMath>
                </a14:m>
                <a:r>
                  <a:rPr lang="pt-BR" dirty="0"/>
                  <a:t>hiperparâmetros e </a:t>
                </a:r>
                <a14:m>
                  <m:oMath xmlns:m="http://schemas.openxmlformats.org/officeDocument/2006/math">
                    <m:r>
                      <a:rPr lang="pt-BR" i="1">
                        <a:latin typeface="Cambria Math" panose="02040503050406030204" pitchFamily="18" charset="0"/>
                        <a:ea typeface="Cambria Math" panose="02040503050406030204" pitchFamily="18" charset="0"/>
                      </a:rPr>
                      <m:t>𝑡</m:t>
                    </m:r>
                  </m:oMath>
                </a14:m>
                <a:r>
                  <a:rPr lang="pt-BR" dirty="0" smtClean="0"/>
                  <a:t> </a:t>
                </a:r>
                <a:r>
                  <a:rPr lang="pt-BR" dirty="0"/>
                  <a:t>é o número da iteração.</a:t>
                </a:r>
              </a:p>
              <a:p>
                <a:r>
                  <a:rPr lang="pt-BR" dirty="0"/>
                  <a:t>Na prática, </a:t>
                </a:r>
                <a:r>
                  <a:rPr lang="pt-BR" dirty="0" smtClean="0"/>
                  <a:t>o </a:t>
                </a:r>
                <a:r>
                  <a:rPr lang="pt-BR" b="1" i="1" dirty="0" smtClean="0"/>
                  <a:t>decaimento por etapas </a:t>
                </a:r>
                <a:r>
                  <a:rPr lang="pt-BR" dirty="0"/>
                  <a:t>é </a:t>
                </a:r>
                <a:r>
                  <a:rPr lang="pt-BR" dirty="0" smtClean="0"/>
                  <a:t>mais o utilizado entre os 3, pois seus hiperparâmetros (</a:t>
                </a:r>
                <a:r>
                  <a:rPr lang="pt-BR" dirty="0"/>
                  <a:t>a fração de decaimento e os intervalos de </a:t>
                </a:r>
                <a:r>
                  <a:rPr lang="pt-BR" dirty="0" smtClean="0"/>
                  <a:t>tempo para redução) </a:t>
                </a:r>
                <a:r>
                  <a:rPr lang="pt-BR" dirty="0"/>
                  <a:t>são mais interpretáveis do que o hiperparâmetro </a:t>
                </a:r>
                <a14:m>
                  <m:oMath xmlns:m="http://schemas.openxmlformats.org/officeDocument/2006/math">
                    <m:r>
                      <a:rPr lang="pt-BR" i="1">
                        <a:latin typeface="Cambria Math" panose="02040503050406030204" pitchFamily="18" charset="0"/>
                        <a:ea typeface="Cambria Math" panose="02040503050406030204" pitchFamily="18" charset="0"/>
                      </a:rPr>
                      <m:t>𝑘</m:t>
                    </m:r>
                  </m:oMath>
                </a14:m>
                <a:r>
                  <a:rPr lang="pt-BR" dirty="0" smtClean="0"/>
                  <a:t>, que dita a taxa de decaimento do passo de aprendizagem.</a:t>
                </a:r>
              </a:p>
              <a:p>
                <a:r>
                  <a:rPr lang="pt-BR" dirty="0" smtClean="0"/>
                  <a:t>Existem outros esquemas de redução programada de </a:t>
                </a:r>
                <a14:m>
                  <m:oMath xmlns:m="http://schemas.openxmlformats.org/officeDocument/2006/math">
                    <m:r>
                      <a:rPr lang="pt-BR" i="1" smtClean="0">
                        <a:latin typeface="Cambria Math" panose="02040503050406030204" pitchFamily="18" charset="0"/>
                        <a:ea typeface="Cambria Math" panose="02040503050406030204" pitchFamily="18" charset="0"/>
                      </a:rPr>
                      <m:t>𝛼</m:t>
                    </m:r>
                  </m:oMath>
                </a14:m>
                <a:r>
                  <a:rPr lang="pt-BR" dirty="0" smtClean="0"/>
                  <a:t>, mas todos são versões de algum desses 3.</a:t>
                </a:r>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4"/>
                <a:ext cx="11137900" cy="4816475"/>
              </a:xfrm>
              <a:blipFill rotWithShape="0">
                <a:blip r:embed="rId3"/>
                <a:stretch>
                  <a:fillRect l="-766" t="-2908" r="-274"/>
                </a:stretch>
              </a:blipFill>
            </p:spPr>
            <p:txBody>
              <a:bodyPr/>
              <a:lstStyle/>
              <a:p>
                <a:r>
                  <a:rPr lang="pt-BR">
                    <a:noFill/>
                  </a:rPr>
                  <a:t> </a:t>
                </a:r>
              </a:p>
            </p:txBody>
          </p:sp>
        </mc:Fallback>
      </mc:AlternateContent>
    </p:spTree>
    <p:extLst>
      <p:ext uri="{BB962C8B-B14F-4D97-AF65-F5344CB8AC3E}">
        <p14:creationId xmlns:p14="http://schemas.microsoft.com/office/powerpoint/2010/main" val="19467776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a:xfrm>
                <a:off x="838199" y="0"/>
                <a:ext cx="11024616" cy="1140805"/>
              </a:xfrm>
            </p:spPr>
            <p:txBody>
              <a:bodyPr>
                <a:normAutofit fontScale="90000"/>
              </a:bodyPr>
              <a:lstStyle/>
              <a:p>
                <a:r>
                  <a:rPr lang="pt-BR" dirty="0"/>
                  <a:t>Implementação: </a:t>
                </a:r>
                <a:r>
                  <a:rPr lang="pt-BR" dirty="0" smtClean="0"/>
                  <a:t>GDE com </a:t>
                </a:r>
                <a:r>
                  <a:rPr lang="pt-BR" dirty="0"/>
                  <a:t>Esquema de Ajuste de </a:t>
                </a:r>
                <a14:m>
                  <m:oMath xmlns:m="http://schemas.openxmlformats.org/officeDocument/2006/math">
                    <m:r>
                      <a:rPr lang="pt-BR" i="1" smtClean="0">
                        <a:latin typeface="Cambria Math" panose="02040503050406030204" pitchFamily="18" charset="0"/>
                        <a:ea typeface="Cambria Math" panose="02040503050406030204" pitchFamily="18" charset="0"/>
                      </a:rPr>
                      <m:t>𝛼</m:t>
                    </m:r>
                  </m:oMath>
                </a14:m>
                <a:endParaRPr lang="pt-BR"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838199" y="0"/>
                <a:ext cx="11024616" cy="1140805"/>
              </a:xfrm>
              <a:blipFill rotWithShape="0">
                <a:blip r:embed="rId3"/>
                <a:stretch>
                  <a:fillRect l="-1935" b="-1070"/>
                </a:stretch>
              </a:blipFill>
            </p:spPr>
            <p:txBody>
              <a:bodyPr/>
              <a:lstStyle/>
              <a:p>
                <a:r>
                  <a:rPr lang="pt-BR">
                    <a:noFill/>
                  </a:rPr>
                  <a:t> </a:t>
                </a:r>
              </a:p>
            </p:txBody>
          </p:sp>
        </mc:Fallback>
      </mc:AlternateContent>
      <p:sp>
        <p:nvSpPr>
          <p:cNvPr id="3" name="Content Placeholder 2"/>
          <p:cNvSpPr>
            <a:spLocks noGrp="1"/>
          </p:cNvSpPr>
          <p:nvPr>
            <p:ph idx="1"/>
          </p:nvPr>
        </p:nvSpPr>
        <p:spPr>
          <a:xfrm>
            <a:off x="4102100" y="4705383"/>
            <a:ext cx="8016790" cy="2089118"/>
          </a:xfrm>
        </p:spPr>
        <p:txBody>
          <a:bodyPr>
            <a:noAutofit/>
          </a:bodyPr>
          <a:lstStyle/>
          <a:p>
            <a:r>
              <a:rPr lang="pt-BR" sz="1600" dirty="0"/>
              <a:t>Exemplo com esquema de variação do passo conhecido como “decaimento gradual”</a:t>
            </a:r>
          </a:p>
          <a:p>
            <a:r>
              <a:rPr lang="pt-BR" sz="1600" dirty="0"/>
              <a:t>O caminho também não é direto/regular para o mínimo.</a:t>
            </a:r>
          </a:p>
          <a:p>
            <a:r>
              <a:rPr lang="pt-BR" sz="1600" dirty="0"/>
              <a:t>Apresenta algumas mudanças de direção ao longo do caminho.</a:t>
            </a:r>
          </a:p>
          <a:p>
            <a:r>
              <a:rPr lang="pt-BR" sz="1600" dirty="0"/>
              <a:t>Oscilação em torno do mínimo é bastante minimizada pelo esquema de variação do passo.</a:t>
            </a:r>
          </a:p>
          <a:p>
            <a:r>
              <a:rPr lang="pt-BR" sz="1600" dirty="0"/>
              <a:t>Os passos começam com grandes valores e depois diminuem cada vez mais, permitindo que o algoritmo se estabilize próximo ao mínimo global.</a:t>
            </a:r>
          </a:p>
        </p:txBody>
      </p:sp>
      <p:sp>
        <p:nvSpPr>
          <p:cNvPr id="4" name="Rectangle 3"/>
          <p:cNvSpPr/>
          <p:nvPr/>
        </p:nvSpPr>
        <p:spPr>
          <a:xfrm>
            <a:off x="838199" y="981236"/>
            <a:ext cx="6130159" cy="5478423"/>
          </a:xfrm>
          <a:prstGeom prst="rect">
            <a:avLst/>
          </a:prstGeom>
        </p:spPr>
        <p:txBody>
          <a:bodyPr wrap="square">
            <a:spAutoFit/>
          </a:bodyPr>
          <a:lstStyle/>
          <a:p>
            <a:r>
              <a:rPr lang="pt-BR" sz="1000" b="1" dirty="0" err="1">
                <a:solidFill>
                  <a:srgbClr val="0000FF"/>
                </a:solidFill>
                <a:highlight>
                  <a:srgbClr val="FFFFFF"/>
                </a:highlight>
              </a:rPr>
              <a:t>import</a:t>
            </a:r>
            <a:r>
              <a:rPr lang="pt-BR" sz="1000" dirty="0">
                <a:solidFill>
                  <a:srgbClr val="000000"/>
                </a:solidFill>
                <a:highlight>
                  <a:srgbClr val="FFFFFF"/>
                </a:highlight>
              </a:rPr>
              <a:t> </a:t>
            </a:r>
            <a:r>
              <a:rPr lang="pt-BR" sz="1000" dirty="0" err="1">
                <a:solidFill>
                  <a:srgbClr val="000000"/>
                </a:solidFill>
                <a:highlight>
                  <a:srgbClr val="FFFFFF"/>
                </a:highlight>
              </a:rPr>
              <a:t>numpy</a:t>
            </a:r>
            <a:r>
              <a:rPr lang="pt-BR" sz="1000" dirty="0">
                <a:solidFill>
                  <a:srgbClr val="000000"/>
                </a:solidFill>
                <a:highlight>
                  <a:srgbClr val="FFFFFF"/>
                </a:highlight>
              </a:rPr>
              <a:t> </a:t>
            </a:r>
            <a:r>
              <a:rPr lang="pt-BR" sz="1000" b="1" dirty="0">
                <a:solidFill>
                  <a:srgbClr val="0000FF"/>
                </a:solidFill>
                <a:highlight>
                  <a:srgbClr val="FFFFFF"/>
                </a:highlight>
              </a:rPr>
              <a:t>as</a:t>
            </a:r>
            <a:r>
              <a:rPr lang="pt-BR" sz="1000" dirty="0">
                <a:solidFill>
                  <a:srgbClr val="000000"/>
                </a:solidFill>
                <a:highlight>
                  <a:srgbClr val="FFFFFF"/>
                </a:highlight>
              </a:rPr>
              <a:t> </a:t>
            </a:r>
            <a:r>
              <a:rPr lang="pt-BR" sz="1000" dirty="0" err="1">
                <a:solidFill>
                  <a:srgbClr val="000000"/>
                </a:solidFill>
                <a:highlight>
                  <a:srgbClr val="FFFFFF"/>
                </a:highlight>
              </a:rPr>
              <a:t>np</a:t>
            </a:r>
            <a:endParaRPr lang="pt-BR" sz="1000" dirty="0">
              <a:solidFill>
                <a:srgbClr val="000000"/>
              </a:solidFill>
              <a:highlight>
                <a:srgbClr val="FFFFFF"/>
              </a:highlight>
            </a:endParaRPr>
          </a:p>
          <a:p>
            <a:endParaRPr lang="pt-BR" sz="1000" dirty="0">
              <a:solidFill>
                <a:srgbClr val="000000"/>
              </a:solidFill>
              <a:highlight>
                <a:srgbClr val="FFFFFF"/>
              </a:highlight>
            </a:endParaRPr>
          </a:p>
          <a:p>
            <a:r>
              <a:rPr lang="en-US" sz="1000" dirty="0">
                <a:solidFill>
                  <a:srgbClr val="008000"/>
                </a:solidFill>
                <a:highlight>
                  <a:srgbClr val="FFFFFF"/>
                </a:highlight>
              </a:rPr>
              <a:t># Define the number of examples.</a:t>
            </a:r>
            <a:endParaRPr lang="en-US" sz="1000" dirty="0">
              <a:solidFill>
                <a:srgbClr val="000000"/>
              </a:solidFill>
              <a:highlight>
                <a:srgbClr val="FFFFFF"/>
              </a:highlight>
            </a:endParaRPr>
          </a:p>
          <a:p>
            <a:r>
              <a:rPr lang="pt-BR" sz="1000" dirty="0">
                <a:solidFill>
                  <a:srgbClr val="000000"/>
                </a:solidFill>
                <a:highlight>
                  <a:srgbClr val="FFFFFF"/>
                </a:highlight>
              </a:rPr>
              <a:t>M </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dirty="0">
                <a:solidFill>
                  <a:srgbClr val="FF0000"/>
                </a:solidFill>
                <a:highlight>
                  <a:srgbClr val="FFFFFF"/>
                </a:highlight>
              </a:rPr>
              <a:t>1000</a:t>
            </a:r>
            <a:endParaRPr lang="pt-BR" sz="1000" dirty="0">
              <a:solidFill>
                <a:srgbClr val="000000"/>
              </a:solidFill>
              <a:highlight>
                <a:srgbClr val="FFFFFF"/>
              </a:highlight>
            </a:endParaRPr>
          </a:p>
          <a:p>
            <a:endParaRPr lang="pt-BR" sz="1000" dirty="0">
              <a:solidFill>
                <a:srgbClr val="000000"/>
              </a:solidFill>
              <a:highlight>
                <a:srgbClr val="FFFFFF"/>
              </a:highlight>
            </a:endParaRPr>
          </a:p>
          <a:p>
            <a:r>
              <a:rPr lang="pt-BR" sz="1000" dirty="0">
                <a:solidFill>
                  <a:srgbClr val="008000"/>
                </a:solidFill>
                <a:highlight>
                  <a:srgbClr val="FFFFFF"/>
                </a:highlight>
              </a:rPr>
              <a:t># </a:t>
            </a:r>
            <a:r>
              <a:rPr lang="pt-BR" sz="1000" dirty="0" err="1">
                <a:solidFill>
                  <a:srgbClr val="008000"/>
                </a:solidFill>
                <a:highlight>
                  <a:srgbClr val="FFFFFF"/>
                </a:highlight>
              </a:rPr>
              <a:t>Generate</a:t>
            </a:r>
            <a:r>
              <a:rPr lang="pt-BR" sz="1000" dirty="0">
                <a:solidFill>
                  <a:srgbClr val="008000"/>
                </a:solidFill>
                <a:highlight>
                  <a:srgbClr val="FFFFFF"/>
                </a:highlight>
              </a:rPr>
              <a:t> </a:t>
            </a:r>
            <a:r>
              <a:rPr lang="pt-BR" sz="1000" dirty="0" err="1">
                <a:solidFill>
                  <a:srgbClr val="008000"/>
                </a:solidFill>
                <a:highlight>
                  <a:srgbClr val="FFFFFF"/>
                </a:highlight>
              </a:rPr>
              <a:t>target</a:t>
            </a:r>
            <a:r>
              <a:rPr lang="pt-BR" sz="1000" dirty="0">
                <a:solidFill>
                  <a:srgbClr val="008000"/>
                </a:solidFill>
                <a:highlight>
                  <a:srgbClr val="FFFFFF"/>
                </a:highlight>
              </a:rPr>
              <a:t> </a:t>
            </a:r>
            <a:r>
              <a:rPr lang="pt-BR" sz="1000" dirty="0" err="1">
                <a:solidFill>
                  <a:srgbClr val="008000"/>
                </a:solidFill>
                <a:highlight>
                  <a:srgbClr val="FFFFFF"/>
                </a:highlight>
              </a:rPr>
              <a:t>function</a:t>
            </a:r>
            <a:r>
              <a:rPr lang="pt-BR" sz="1000" dirty="0">
                <a:solidFill>
                  <a:srgbClr val="00800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x1 </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dirty="0" err="1">
                <a:solidFill>
                  <a:srgbClr val="000000"/>
                </a:solidFill>
                <a:highlight>
                  <a:srgbClr val="FFFFFF"/>
                </a:highlight>
              </a:rPr>
              <a:t>np</a:t>
            </a:r>
            <a:r>
              <a:rPr lang="pt-BR" sz="1000" b="1" dirty="0" err="1">
                <a:solidFill>
                  <a:srgbClr val="000080"/>
                </a:solidFill>
                <a:highlight>
                  <a:srgbClr val="FFFFFF"/>
                </a:highlight>
              </a:rPr>
              <a:t>.</a:t>
            </a:r>
            <a:r>
              <a:rPr lang="pt-BR" sz="1000" dirty="0" err="1">
                <a:solidFill>
                  <a:srgbClr val="000000"/>
                </a:solidFill>
                <a:highlight>
                  <a:srgbClr val="FFFFFF"/>
                </a:highlight>
              </a:rPr>
              <a:t>random</a:t>
            </a:r>
            <a:r>
              <a:rPr lang="pt-BR" sz="1000" b="1" dirty="0" err="1">
                <a:solidFill>
                  <a:srgbClr val="000080"/>
                </a:solidFill>
                <a:highlight>
                  <a:srgbClr val="FFFFFF"/>
                </a:highlight>
              </a:rPr>
              <a:t>.</a:t>
            </a:r>
            <a:r>
              <a:rPr lang="pt-BR" sz="1000" dirty="0" err="1">
                <a:solidFill>
                  <a:srgbClr val="000000"/>
                </a:solidFill>
                <a:highlight>
                  <a:srgbClr val="FFFFFF"/>
                </a:highlight>
              </a:rPr>
              <a:t>randn</a:t>
            </a:r>
            <a:r>
              <a:rPr lang="pt-BR" sz="1000" b="1" dirty="0">
                <a:solidFill>
                  <a:srgbClr val="000080"/>
                </a:solidFill>
                <a:highlight>
                  <a:srgbClr val="FFFFFF"/>
                </a:highlight>
              </a:rPr>
              <a:t>(</a:t>
            </a:r>
            <a:r>
              <a:rPr lang="pt-BR" sz="1000" dirty="0">
                <a:solidFill>
                  <a:srgbClr val="000000"/>
                </a:solidFill>
                <a:highlight>
                  <a:srgbClr val="FFFFFF"/>
                </a:highlight>
              </a:rPr>
              <a:t>M</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dirty="0">
                <a:solidFill>
                  <a:srgbClr val="FF0000"/>
                </a:solidFill>
                <a:highlight>
                  <a:srgbClr val="FFFFFF"/>
                </a:highlight>
              </a:rPr>
              <a:t>1</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x2 </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dirty="0" err="1">
                <a:solidFill>
                  <a:srgbClr val="000000"/>
                </a:solidFill>
                <a:highlight>
                  <a:srgbClr val="FFFFFF"/>
                </a:highlight>
              </a:rPr>
              <a:t>np</a:t>
            </a:r>
            <a:r>
              <a:rPr lang="pt-BR" sz="1000" b="1" dirty="0" err="1">
                <a:solidFill>
                  <a:srgbClr val="000080"/>
                </a:solidFill>
                <a:highlight>
                  <a:srgbClr val="FFFFFF"/>
                </a:highlight>
              </a:rPr>
              <a:t>.</a:t>
            </a:r>
            <a:r>
              <a:rPr lang="pt-BR" sz="1000" dirty="0" err="1">
                <a:solidFill>
                  <a:srgbClr val="000000"/>
                </a:solidFill>
                <a:highlight>
                  <a:srgbClr val="FFFFFF"/>
                </a:highlight>
              </a:rPr>
              <a:t>random</a:t>
            </a:r>
            <a:r>
              <a:rPr lang="pt-BR" sz="1000" b="1" dirty="0" err="1">
                <a:solidFill>
                  <a:srgbClr val="000080"/>
                </a:solidFill>
                <a:highlight>
                  <a:srgbClr val="FFFFFF"/>
                </a:highlight>
              </a:rPr>
              <a:t>.</a:t>
            </a:r>
            <a:r>
              <a:rPr lang="pt-BR" sz="1000" dirty="0" err="1">
                <a:solidFill>
                  <a:srgbClr val="000000"/>
                </a:solidFill>
                <a:highlight>
                  <a:srgbClr val="FFFFFF"/>
                </a:highlight>
              </a:rPr>
              <a:t>randn</a:t>
            </a:r>
            <a:r>
              <a:rPr lang="pt-BR" sz="1000" b="1" dirty="0">
                <a:solidFill>
                  <a:srgbClr val="000080"/>
                </a:solidFill>
                <a:highlight>
                  <a:srgbClr val="FFFFFF"/>
                </a:highlight>
              </a:rPr>
              <a:t>(</a:t>
            </a:r>
            <a:r>
              <a:rPr lang="pt-BR" sz="1000" dirty="0">
                <a:solidFill>
                  <a:srgbClr val="000000"/>
                </a:solidFill>
                <a:highlight>
                  <a:srgbClr val="FFFFFF"/>
                </a:highlight>
              </a:rPr>
              <a:t>M</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dirty="0">
                <a:solidFill>
                  <a:srgbClr val="FF0000"/>
                </a:solidFill>
                <a:highlight>
                  <a:srgbClr val="FFFFFF"/>
                </a:highlight>
              </a:rPr>
              <a:t>1</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es-ES" sz="1000" dirty="0">
                <a:solidFill>
                  <a:srgbClr val="000000"/>
                </a:solidFill>
                <a:highlight>
                  <a:srgbClr val="FFFFFF"/>
                </a:highlight>
              </a:rPr>
              <a:t>y </a:t>
            </a:r>
            <a:r>
              <a:rPr lang="es-ES" sz="1000" b="1" dirty="0">
                <a:solidFill>
                  <a:srgbClr val="000080"/>
                </a:solidFill>
                <a:highlight>
                  <a:srgbClr val="FFFFFF"/>
                </a:highlight>
              </a:rPr>
              <a:t>=</a:t>
            </a:r>
            <a:r>
              <a:rPr lang="es-ES" sz="1000" dirty="0">
                <a:solidFill>
                  <a:srgbClr val="000000"/>
                </a:solidFill>
                <a:highlight>
                  <a:srgbClr val="FFFFFF"/>
                </a:highlight>
              </a:rPr>
              <a:t> x1 </a:t>
            </a:r>
            <a:r>
              <a:rPr lang="es-ES" sz="1000" b="1" dirty="0">
                <a:solidFill>
                  <a:srgbClr val="000080"/>
                </a:solidFill>
                <a:highlight>
                  <a:srgbClr val="FFFFFF"/>
                </a:highlight>
              </a:rPr>
              <a:t>+</a:t>
            </a:r>
            <a:r>
              <a:rPr lang="es-ES" sz="1000" dirty="0">
                <a:solidFill>
                  <a:srgbClr val="000000"/>
                </a:solidFill>
                <a:highlight>
                  <a:srgbClr val="FFFFFF"/>
                </a:highlight>
              </a:rPr>
              <a:t> x2 </a:t>
            </a:r>
            <a:r>
              <a:rPr lang="es-ES" sz="1000" b="1" dirty="0">
                <a:solidFill>
                  <a:srgbClr val="000080"/>
                </a:solidFill>
                <a:highlight>
                  <a:srgbClr val="FFFFFF"/>
                </a:highlight>
              </a:rPr>
              <a:t>+</a:t>
            </a:r>
            <a:r>
              <a:rPr lang="es-ES" sz="1000" dirty="0">
                <a:solidFill>
                  <a:srgbClr val="000000"/>
                </a:solidFill>
                <a:highlight>
                  <a:srgbClr val="FFFFFF"/>
                </a:highlight>
              </a:rPr>
              <a:t> </a:t>
            </a:r>
            <a:r>
              <a:rPr lang="es-ES" sz="1000" dirty="0" err="1">
                <a:solidFill>
                  <a:srgbClr val="000000"/>
                </a:solidFill>
                <a:highlight>
                  <a:srgbClr val="FFFFFF"/>
                </a:highlight>
              </a:rPr>
              <a:t>np</a:t>
            </a:r>
            <a:r>
              <a:rPr lang="es-ES" sz="1000" b="1" dirty="0" err="1">
                <a:solidFill>
                  <a:srgbClr val="000080"/>
                </a:solidFill>
                <a:highlight>
                  <a:srgbClr val="FFFFFF"/>
                </a:highlight>
              </a:rPr>
              <a:t>.</a:t>
            </a:r>
            <a:r>
              <a:rPr lang="es-ES" sz="1000" dirty="0" err="1">
                <a:solidFill>
                  <a:srgbClr val="000000"/>
                </a:solidFill>
                <a:highlight>
                  <a:srgbClr val="FFFFFF"/>
                </a:highlight>
              </a:rPr>
              <a:t>random</a:t>
            </a:r>
            <a:r>
              <a:rPr lang="es-ES" sz="1000" b="1" dirty="0" err="1">
                <a:solidFill>
                  <a:srgbClr val="000080"/>
                </a:solidFill>
                <a:highlight>
                  <a:srgbClr val="FFFFFF"/>
                </a:highlight>
              </a:rPr>
              <a:t>.</a:t>
            </a:r>
            <a:r>
              <a:rPr lang="es-ES" sz="1000" dirty="0" err="1">
                <a:solidFill>
                  <a:srgbClr val="000000"/>
                </a:solidFill>
                <a:highlight>
                  <a:srgbClr val="FFFFFF"/>
                </a:highlight>
              </a:rPr>
              <a:t>randn</a:t>
            </a:r>
            <a:r>
              <a:rPr lang="es-ES" sz="1000" b="1" dirty="0">
                <a:solidFill>
                  <a:srgbClr val="000080"/>
                </a:solidFill>
                <a:highlight>
                  <a:srgbClr val="FFFFFF"/>
                </a:highlight>
              </a:rPr>
              <a:t>(</a:t>
            </a:r>
            <a:r>
              <a:rPr lang="es-ES" sz="1000" dirty="0">
                <a:solidFill>
                  <a:srgbClr val="000000"/>
                </a:solidFill>
                <a:highlight>
                  <a:srgbClr val="FFFFFF"/>
                </a:highlight>
              </a:rPr>
              <a:t>M</a:t>
            </a:r>
            <a:r>
              <a:rPr lang="es-ES" sz="1000" b="1" dirty="0">
                <a:solidFill>
                  <a:srgbClr val="000080"/>
                </a:solidFill>
                <a:highlight>
                  <a:srgbClr val="FFFFFF"/>
                </a:highlight>
              </a:rPr>
              <a:t>,</a:t>
            </a:r>
            <a:r>
              <a:rPr lang="es-ES" sz="1000" dirty="0">
                <a:solidFill>
                  <a:srgbClr val="000000"/>
                </a:solidFill>
                <a:highlight>
                  <a:srgbClr val="FFFFFF"/>
                </a:highlight>
              </a:rPr>
              <a:t> </a:t>
            </a:r>
            <a:r>
              <a:rPr lang="es-ES" sz="1000" dirty="0">
                <a:solidFill>
                  <a:srgbClr val="FF0000"/>
                </a:solidFill>
                <a:highlight>
                  <a:srgbClr val="FFFFFF"/>
                </a:highlight>
              </a:rPr>
              <a:t>1</a:t>
            </a:r>
            <a:r>
              <a:rPr lang="es-ES" sz="1000" b="1" dirty="0">
                <a:solidFill>
                  <a:srgbClr val="000080"/>
                </a:solidFill>
                <a:highlight>
                  <a:srgbClr val="FFFFFF"/>
                </a:highlight>
              </a:rPr>
              <a:t>)</a:t>
            </a:r>
            <a:endParaRPr lang="es-ES" sz="1000" dirty="0">
              <a:solidFill>
                <a:srgbClr val="000000"/>
              </a:solidFill>
              <a:highlight>
                <a:srgbClr val="FFFFFF"/>
              </a:highlight>
            </a:endParaRPr>
          </a:p>
          <a:p>
            <a:endParaRPr lang="pt-BR" sz="1000" dirty="0">
              <a:solidFill>
                <a:srgbClr val="000000"/>
              </a:solidFill>
              <a:highlight>
                <a:srgbClr val="FFFFFF"/>
              </a:highlight>
            </a:endParaRPr>
          </a:p>
          <a:p>
            <a:r>
              <a:rPr lang="en-US" sz="1000" dirty="0">
                <a:solidFill>
                  <a:srgbClr val="008000"/>
                </a:solidFill>
                <a:highlight>
                  <a:srgbClr val="FFFFFF"/>
                </a:highlight>
              </a:rPr>
              <a:t># Concatenate both column vectors, x1 and x2.</a:t>
            </a:r>
            <a:endParaRPr lang="en-US" sz="1000" dirty="0">
              <a:solidFill>
                <a:srgbClr val="000000"/>
              </a:solidFill>
              <a:highlight>
                <a:srgbClr val="FFFFFF"/>
              </a:highlight>
            </a:endParaRPr>
          </a:p>
          <a:p>
            <a:r>
              <a:rPr lang="pt-BR" sz="1000" dirty="0">
                <a:solidFill>
                  <a:srgbClr val="000000"/>
                </a:solidFill>
                <a:highlight>
                  <a:srgbClr val="FFFFFF"/>
                </a:highlight>
              </a:rPr>
              <a:t>X </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dirty="0" err="1">
                <a:solidFill>
                  <a:srgbClr val="000000"/>
                </a:solidFill>
                <a:highlight>
                  <a:srgbClr val="FFFFFF"/>
                </a:highlight>
              </a:rPr>
              <a:t>np</a:t>
            </a:r>
            <a:r>
              <a:rPr lang="pt-BR" sz="1000" b="1" dirty="0" err="1">
                <a:solidFill>
                  <a:srgbClr val="000080"/>
                </a:solidFill>
                <a:highlight>
                  <a:srgbClr val="FFFFFF"/>
                </a:highlight>
              </a:rPr>
              <a:t>.</a:t>
            </a:r>
            <a:r>
              <a:rPr lang="pt-BR" sz="1000" dirty="0" err="1">
                <a:solidFill>
                  <a:srgbClr val="000000"/>
                </a:solidFill>
                <a:highlight>
                  <a:srgbClr val="FFFFFF"/>
                </a:highlight>
              </a:rPr>
              <a:t>c</a:t>
            </a:r>
            <a:r>
              <a:rPr lang="pt-BR" sz="1000" dirty="0">
                <a:solidFill>
                  <a:srgbClr val="000000"/>
                </a:solidFill>
                <a:highlight>
                  <a:srgbClr val="FFFFFF"/>
                </a:highlight>
              </a:rPr>
              <a:t>_</a:t>
            </a:r>
            <a:r>
              <a:rPr lang="pt-BR" sz="1000" b="1" dirty="0">
                <a:solidFill>
                  <a:srgbClr val="000080"/>
                </a:solidFill>
                <a:highlight>
                  <a:srgbClr val="FFFFFF"/>
                </a:highlight>
              </a:rPr>
              <a:t>[</a:t>
            </a:r>
            <a:r>
              <a:rPr lang="pt-BR" sz="1000" dirty="0">
                <a:solidFill>
                  <a:srgbClr val="000000"/>
                </a:solidFill>
                <a:highlight>
                  <a:srgbClr val="FFFFFF"/>
                </a:highlight>
              </a:rPr>
              <a:t>x1</a:t>
            </a:r>
            <a:r>
              <a:rPr lang="pt-BR" sz="1000" b="1" dirty="0">
                <a:solidFill>
                  <a:srgbClr val="000080"/>
                </a:solidFill>
                <a:highlight>
                  <a:srgbClr val="FFFFFF"/>
                </a:highlight>
              </a:rPr>
              <a:t>,</a:t>
            </a:r>
            <a:r>
              <a:rPr lang="pt-BR" sz="1000" dirty="0">
                <a:solidFill>
                  <a:srgbClr val="000000"/>
                </a:solidFill>
                <a:highlight>
                  <a:srgbClr val="FFFFFF"/>
                </a:highlight>
              </a:rPr>
              <a:t> x2</a:t>
            </a:r>
            <a:r>
              <a:rPr lang="pt-BR" sz="1000" b="1" dirty="0">
                <a:solidFill>
                  <a:srgbClr val="000080"/>
                </a:solidFill>
                <a:highlight>
                  <a:srgbClr val="FFFFFF"/>
                </a:highlight>
              </a:rPr>
              <a:t>]</a:t>
            </a:r>
            <a:endParaRPr lang="pt-BR" sz="1000" dirty="0">
              <a:solidFill>
                <a:srgbClr val="000000"/>
              </a:solidFill>
              <a:highlight>
                <a:srgbClr val="FFFFFF"/>
              </a:highlight>
            </a:endParaRPr>
          </a:p>
          <a:p>
            <a:endParaRPr lang="pt-BR" sz="1000" dirty="0">
              <a:solidFill>
                <a:srgbClr val="000000"/>
              </a:solidFill>
              <a:highlight>
                <a:srgbClr val="FFFFFF"/>
              </a:highlight>
            </a:endParaRPr>
          </a:p>
          <a:p>
            <a:r>
              <a:rPr lang="pt-BR" sz="1000" dirty="0">
                <a:solidFill>
                  <a:srgbClr val="008000"/>
                </a:solidFill>
                <a:highlight>
                  <a:srgbClr val="FFFFFF"/>
                </a:highlight>
              </a:rPr>
              <a:t># </a:t>
            </a:r>
            <a:r>
              <a:rPr lang="pt-BR" sz="1000" dirty="0" err="1">
                <a:solidFill>
                  <a:srgbClr val="008000"/>
                </a:solidFill>
                <a:highlight>
                  <a:srgbClr val="FFFFFF"/>
                </a:highlight>
              </a:rPr>
              <a:t>Number</a:t>
            </a:r>
            <a:r>
              <a:rPr lang="pt-BR" sz="1000" dirty="0">
                <a:solidFill>
                  <a:srgbClr val="008000"/>
                </a:solidFill>
                <a:highlight>
                  <a:srgbClr val="FFFFFF"/>
                </a:highlight>
              </a:rPr>
              <a:t> </a:t>
            </a:r>
            <a:r>
              <a:rPr lang="pt-BR" sz="1000" dirty="0" err="1">
                <a:solidFill>
                  <a:srgbClr val="008000"/>
                </a:solidFill>
                <a:highlight>
                  <a:srgbClr val="FFFFFF"/>
                </a:highlight>
              </a:rPr>
              <a:t>of</a:t>
            </a:r>
            <a:r>
              <a:rPr lang="pt-BR" sz="1000" dirty="0">
                <a:solidFill>
                  <a:srgbClr val="008000"/>
                </a:solidFill>
                <a:highlight>
                  <a:srgbClr val="FFFFFF"/>
                </a:highlight>
              </a:rPr>
              <a:t> </a:t>
            </a:r>
            <a:r>
              <a:rPr lang="pt-BR" sz="1000" dirty="0" err="1">
                <a:solidFill>
                  <a:srgbClr val="008000"/>
                </a:solidFill>
                <a:highlight>
                  <a:srgbClr val="FFFFFF"/>
                </a:highlight>
              </a:rPr>
              <a:t>epochs</a:t>
            </a:r>
            <a:r>
              <a:rPr lang="pt-BR" sz="1000" dirty="0">
                <a:solidFill>
                  <a:srgbClr val="008000"/>
                </a:solidFill>
                <a:highlight>
                  <a:srgbClr val="FFFFFF"/>
                </a:highlight>
              </a:rPr>
              <a:t>.</a:t>
            </a:r>
            <a:endParaRPr lang="pt-BR" sz="1000" dirty="0">
              <a:solidFill>
                <a:srgbClr val="000000"/>
              </a:solidFill>
              <a:highlight>
                <a:srgbClr val="FFFFFF"/>
              </a:highlight>
            </a:endParaRPr>
          </a:p>
          <a:p>
            <a:r>
              <a:rPr lang="pt-BR" sz="1000" dirty="0" err="1">
                <a:solidFill>
                  <a:srgbClr val="000000"/>
                </a:solidFill>
                <a:highlight>
                  <a:srgbClr val="FFFFFF"/>
                </a:highlight>
              </a:rPr>
              <a:t>n_epochs</a:t>
            </a:r>
            <a:r>
              <a:rPr lang="pt-BR" sz="1000" dirty="0">
                <a:solidFill>
                  <a:srgbClr val="000000"/>
                </a:solidFill>
                <a:highlight>
                  <a:srgbClr val="FFFFFF"/>
                </a:highlight>
              </a:rPr>
              <a:t> </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dirty="0">
                <a:solidFill>
                  <a:srgbClr val="FF0000"/>
                </a:solidFill>
                <a:highlight>
                  <a:srgbClr val="FFFFFF"/>
                </a:highlight>
              </a:rPr>
              <a:t>1</a:t>
            </a:r>
            <a:endParaRPr lang="pt-BR" sz="1000" dirty="0">
              <a:solidFill>
                <a:srgbClr val="000000"/>
              </a:solidFill>
              <a:highlight>
                <a:srgbClr val="FFFFFF"/>
              </a:highlight>
            </a:endParaRPr>
          </a:p>
          <a:p>
            <a:endParaRPr lang="pt-BR" sz="1000" dirty="0">
              <a:solidFill>
                <a:srgbClr val="000000"/>
              </a:solidFill>
              <a:highlight>
                <a:srgbClr val="FFFFFF"/>
              </a:highlight>
            </a:endParaRPr>
          </a:p>
          <a:p>
            <a:r>
              <a:rPr lang="pt-BR" sz="1000" dirty="0">
                <a:solidFill>
                  <a:srgbClr val="008000"/>
                </a:solidFill>
                <a:highlight>
                  <a:srgbClr val="FFFFFF"/>
                </a:highlight>
              </a:rPr>
              <a:t># Initial learning rate.</a:t>
            </a:r>
            <a:endParaRPr lang="pt-BR" sz="1000" dirty="0">
              <a:solidFill>
                <a:srgbClr val="000000"/>
              </a:solidFill>
              <a:highlight>
                <a:srgbClr val="FFFFFF"/>
              </a:highlight>
            </a:endParaRPr>
          </a:p>
          <a:p>
            <a:r>
              <a:rPr lang="pt-BR" sz="1000" dirty="0" err="1">
                <a:solidFill>
                  <a:srgbClr val="000000"/>
                </a:solidFill>
                <a:highlight>
                  <a:srgbClr val="FFFFFF"/>
                </a:highlight>
              </a:rPr>
              <a:t>alpha_int</a:t>
            </a:r>
            <a:r>
              <a:rPr lang="pt-BR" sz="1000" dirty="0">
                <a:solidFill>
                  <a:srgbClr val="000000"/>
                </a:solidFill>
                <a:highlight>
                  <a:srgbClr val="FFFFFF"/>
                </a:highlight>
              </a:rPr>
              <a:t> </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dirty="0">
                <a:solidFill>
                  <a:srgbClr val="FF0000"/>
                </a:solidFill>
                <a:highlight>
                  <a:srgbClr val="FFFFFF"/>
                </a:highlight>
              </a:rPr>
              <a:t>0.1</a:t>
            </a:r>
            <a:endParaRPr lang="pt-BR" sz="1000" dirty="0">
              <a:solidFill>
                <a:srgbClr val="000000"/>
              </a:solidFill>
              <a:highlight>
                <a:srgbClr val="FFFFFF"/>
              </a:highlight>
            </a:endParaRPr>
          </a:p>
          <a:p>
            <a:r>
              <a:rPr lang="pt-BR" sz="1000" dirty="0">
                <a:solidFill>
                  <a:srgbClr val="008000"/>
                </a:solidFill>
                <a:highlight>
                  <a:srgbClr val="FFFFFF"/>
                </a:highlight>
              </a:rPr>
              <a:t># Learning schedule function.</a:t>
            </a:r>
            <a:endParaRPr lang="pt-BR" sz="1000" dirty="0">
              <a:solidFill>
                <a:srgbClr val="000000"/>
              </a:solidFill>
              <a:highlight>
                <a:srgbClr val="FFFFFF"/>
              </a:highlight>
            </a:endParaRPr>
          </a:p>
          <a:p>
            <a:r>
              <a:rPr lang="pt-BR" sz="1000" b="1" dirty="0">
                <a:solidFill>
                  <a:srgbClr val="0000FF"/>
                </a:solidFill>
                <a:highlight>
                  <a:srgbClr val="FFFFFF"/>
                </a:highlight>
              </a:rPr>
              <a:t>def</a:t>
            </a:r>
            <a:r>
              <a:rPr lang="pt-BR" sz="1000" dirty="0">
                <a:solidFill>
                  <a:srgbClr val="000000"/>
                </a:solidFill>
                <a:highlight>
                  <a:srgbClr val="FFFFFF"/>
                </a:highlight>
              </a:rPr>
              <a:t> </a:t>
            </a:r>
            <a:r>
              <a:rPr lang="pt-BR" sz="1000" dirty="0">
                <a:solidFill>
                  <a:srgbClr val="FF00FF"/>
                </a:solidFill>
                <a:highlight>
                  <a:srgbClr val="FFFFFF"/>
                </a:highlight>
              </a:rPr>
              <a:t>learning_schedule</a:t>
            </a:r>
            <a:r>
              <a:rPr lang="pt-BR" sz="1000" b="1" dirty="0">
                <a:solidFill>
                  <a:srgbClr val="000080"/>
                </a:solidFill>
                <a:highlight>
                  <a:srgbClr val="FFFFFF"/>
                </a:highlight>
              </a:rPr>
              <a:t>(</a:t>
            </a:r>
            <a:r>
              <a:rPr lang="pt-BR" sz="1000" dirty="0">
                <a:solidFill>
                  <a:srgbClr val="000000"/>
                </a:solidFill>
                <a:highlight>
                  <a:srgbClr val="FFFFFF"/>
                </a:highlight>
              </a:rPr>
              <a:t>alpha_int</a:t>
            </a:r>
            <a:r>
              <a:rPr lang="pt-BR" sz="1000" b="1" dirty="0">
                <a:solidFill>
                  <a:srgbClr val="000080"/>
                </a:solidFill>
                <a:highlight>
                  <a:srgbClr val="FFFFFF"/>
                </a:highlight>
              </a:rPr>
              <a:t>,</a:t>
            </a:r>
            <a:r>
              <a:rPr lang="pt-BR" sz="1000" dirty="0">
                <a:solidFill>
                  <a:srgbClr val="000000"/>
                </a:solidFill>
                <a:highlight>
                  <a:srgbClr val="FFFFFF"/>
                </a:highlight>
              </a:rPr>
              <a:t> t</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a:t>
            </a:r>
            <a:r>
              <a:rPr lang="pt-BR" sz="1000" dirty="0">
                <a:solidFill>
                  <a:srgbClr val="000000"/>
                </a:solidFill>
                <a:highlight>
                  <a:srgbClr val="FFFFFF"/>
                </a:highlight>
                <a:latin typeface="Courier New" panose="02070309020205020404" pitchFamily="49" charset="0"/>
              </a:rPr>
              <a:t>drop </a:t>
            </a:r>
            <a:r>
              <a:rPr lang="pt-BR" sz="1000" b="1" dirty="0">
                <a:solidFill>
                  <a:srgbClr val="000080"/>
                </a:solidFill>
                <a:highlight>
                  <a:srgbClr val="FFFFFF"/>
                </a:highlight>
                <a:latin typeface="Courier New" panose="02070309020205020404" pitchFamily="49" charset="0"/>
              </a:rPr>
              <a:t>=</a:t>
            </a:r>
            <a:r>
              <a:rPr lang="pt-BR" sz="1000" dirty="0">
                <a:solidFill>
                  <a:srgbClr val="000000"/>
                </a:solidFill>
                <a:highlight>
                  <a:srgbClr val="FFFFFF"/>
                </a:highlight>
                <a:latin typeface="Courier New" panose="02070309020205020404" pitchFamily="49" charset="0"/>
              </a:rPr>
              <a:t> </a:t>
            </a:r>
            <a:r>
              <a:rPr lang="pt-BR" sz="1000" dirty="0">
                <a:solidFill>
                  <a:srgbClr val="FF0000"/>
                </a:solidFill>
                <a:highlight>
                  <a:srgbClr val="FFFFFF"/>
                </a:highlight>
                <a:latin typeface="Courier New" panose="02070309020205020404" pitchFamily="49" charset="0"/>
              </a:rPr>
              <a:t>0.5</a:t>
            </a:r>
            <a:endParaRPr lang="pt-BR" sz="1000" dirty="0">
              <a:solidFill>
                <a:srgbClr val="000000"/>
              </a:solidFill>
              <a:highlight>
                <a:srgbClr val="FFFFFF"/>
              </a:highlight>
              <a:latin typeface="Courier New" panose="02070309020205020404" pitchFamily="49" charset="0"/>
            </a:endParaRPr>
          </a:p>
          <a:p>
            <a:r>
              <a:rPr lang="pt-BR" sz="1000" dirty="0">
                <a:solidFill>
                  <a:srgbClr val="000000"/>
                </a:solidFill>
                <a:highlight>
                  <a:srgbClr val="FFFFFF"/>
                </a:highlight>
                <a:latin typeface="Courier New" panose="02070309020205020404" pitchFamily="49" charset="0"/>
              </a:rPr>
              <a:t>   epochs_drop </a:t>
            </a:r>
            <a:r>
              <a:rPr lang="pt-BR" sz="1000" b="1" dirty="0">
                <a:solidFill>
                  <a:srgbClr val="000080"/>
                </a:solidFill>
                <a:highlight>
                  <a:srgbClr val="FFFFFF"/>
                </a:highlight>
                <a:latin typeface="Courier New" panose="02070309020205020404" pitchFamily="49" charset="0"/>
              </a:rPr>
              <a:t>=</a:t>
            </a:r>
            <a:r>
              <a:rPr lang="pt-BR" sz="1000" dirty="0">
                <a:solidFill>
                  <a:srgbClr val="000000"/>
                </a:solidFill>
                <a:highlight>
                  <a:srgbClr val="FFFFFF"/>
                </a:highlight>
                <a:latin typeface="Courier New" panose="02070309020205020404" pitchFamily="49" charset="0"/>
              </a:rPr>
              <a:t> </a:t>
            </a:r>
            <a:r>
              <a:rPr lang="pt-BR" sz="1000" dirty="0">
                <a:solidFill>
                  <a:srgbClr val="FF0000"/>
                </a:solidFill>
                <a:highlight>
                  <a:srgbClr val="FFFFFF"/>
                </a:highlight>
                <a:latin typeface="Courier New" panose="02070309020205020404" pitchFamily="49" charset="0"/>
              </a:rPr>
              <a:t>4.0</a:t>
            </a:r>
            <a:endParaRPr lang="pt-BR" sz="1000" dirty="0">
              <a:solidFill>
                <a:srgbClr val="000000"/>
              </a:solidFill>
              <a:highlight>
                <a:srgbClr val="FFFFFF"/>
              </a:highlight>
              <a:latin typeface="Courier New" panose="02070309020205020404" pitchFamily="49" charset="0"/>
            </a:endParaRPr>
          </a:p>
          <a:p>
            <a:r>
              <a:rPr lang="pt-BR" sz="1000" dirty="0">
                <a:solidFill>
                  <a:srgbClr val="000000"/>
                </a:solidFill>
                <a:highlight>
                  <a:srgbClr val="FFFFFF"/>
                </a:highlight>
                <a:latin typeface="Courier New" panose="02070309020205020404" pitchFamily="49" charset="0"/>
              </a:rPr>
              <a:t>   alpha </a:t>
            </a:r>
            <a:r>
              <a:rPr lang="pt-BR" sz="1000" b="1" dirty="0">
                <a:solidFill>
                  <a:srgbClr val="000080"/>
                </a:solidFill>
                <a:highlight>
                  <a:srgbClr val="FFFFFF"/>
                </a:highlight>
                <a:latin typeface="Courier New" panose="02070309020205020404" pitchFamily="49" charset="0"/>
              </a:rPr>
              <a:t>=</a:t>
            </a:r>
            <a:r>
              <a:rPr lang="pt-BR" sz="1000" dirty="0">
                <a:solidFill>
                  <a:srgbClr val="000000"/>
                </a:solidFill>
                <a:highlight>
                  <a:srgbClr val="FFFFFF"/>
                </a:highlight>
                <a:latin typeface="Courier New" panose="02070309020205020404" pitchFamily="49" charset="0"/>
              </a:rPr>
              <a:t> alpha_int </a:t>
            </a:r>
            <a:r>
              <a:rPr lang="pt-BR" sz="1000" b="1" dirty="0">
                <a:solidFill>
                  <a:srgbClr val="000080"/>
                </a:solidFill>
                <a:highlight>
                  <a:srgbClr val="FFFFFF"/>
                </a:highlight>
                <a:latin typeface="Courier New" panose="02070309020205020404" pitchFamily="49" charset="0"/>
              </a:rPr>
              <a:t>*</a:t>
            </a:r>
            <a:r>
              <a:rPr lang="pt-BR" sz="1000" dirty="0">
                <a:solidFill>
                  <a:srgbClr val="000000"/>
                </a:solidFill>
                <a:highlight>
                  <a:srgbClr val="FFFFFF"/>
                </a:highlight>
                <a:latin typeface="Courier New" panose="02070309020205020404" pitchFamily="49" charset="0"/>
              </a:rPr>
              <a:t> math</a:t>
            </a:r>
            <a:r>
              <a:rPr lang="pt-BR" sz="1000" b="1" dirty="0">
                <a:solidFill>
                  <a:srgbClr val="000080"/>
                </a:solidFill>
                <a:highlight>
                  <a:srgbClr val="FFFFFF"/>
                </a:highlight>
                <a:latin typeface="Courier New" panose="02070309020205020404" pitchFamily="49" charset="0"/>
              </a:rPr>
              <a:t>.</a:t>
            </a:r>
            <a:r>
              <a:rPr lang="pt-BR" sz="1000" dirty="0">
                <a:solidFill>
                  <a:srgbClr val="000000"/>
                </a:solidFill>
                <a:highlight>
                  <a:srgbClr val="FFFFFF"/>
                </a:highlight>
                <a:latin typeface="Courier New" panose="02070309020205020404" pitchFamily="49" charset="0"/>
              </a:rPr>
              <a:t>pow</a:t>
            </a:r>
            <a:r>
              <a:rPr lang="pt-BR" sz="1000" b="1" dirty="0">
                <a:solidFill>
                  <a:srgbClr val="000080"/>
                </a:solidFill>
                <a:highlight>
                  <a:srgbClr val="FFFFFF"/>
                </a:highlight>
                <a:latin typeface="Courier New" panose="02070309020205020404" pitchFamily="49" charset="0"/>
              </a:rPr>
              <a:t>(</a:t>
            </a:r>
            <a:r>
              <a:rPr lang="pt-BR" sz="1000" dirty="0">
                <a:solidFill>
                  <a:srgbClr val="000000"/>
                </a:solidFill>
                <a:highlight>
                  <a:srgbClr val="FFFFFF"/>
                </a:highlight>
                <a:latin typeface="Courier New" panose="02070309020205020404" pitchFamily="49" charset="0"/>
              </a:rPr>
              <a:t>drop</a:t>
            </a:r>
            <a:r>
              <a:rPr lang="pt-BR" sz="1000" b="1" dirty="0">
                <a:solidFill>
                  <a:srgbClr val="000080"/>
                </a:solidFill>
                <a:highlight>
                  <a:srgbClr val="FFFFFF"/>
                </a:highlight>
                <a:latin typeface="Courier New" panose="02070309020205020404" pitchFamily="49" charset="0"/>
              </a:rPr>
              <a:t>,</a:t>
            </a:r>
            <a:r>
              <a:rPr lang="pt-BR" sz="1000" dirty="0">
                <a:solidFill>
                  <a:srgbClr val="000000"/>
                </a:solidFill>
                <a:highlight>
                  <a:srgbClr val="FFFFFF"/>
                </a:highlight>
                <a:latin typeface="Courier New" panose="02070309020205020404" pitchFamily="49" charset="0"/>
              </a:rPr>
              <a:t>  math</a:t>
            </a:r>
            <a:r>
              <a:rPr lang="pt-BR" sz="1000" b="1" dirty="0">
                <a:solidFill>
                  <a:srgbClr val="000080"/>
                </a:solidFill>
                <a:highlight>
                  <a:srgbClr val="FFFFFF"/>
                </a:highlight>
                <a:latin typeface="Courier New" panose="02070309020205020404" pitchFamily="49" charset="0"/>
              </a:rPr>
              <a:t>.</a:t>
            </a:r>
            <a:r>
              <a:rPr lang="pt-BR" sz="1000" dirty="0">
                <a:solidFill>
                  <a:srgbClr val="000000"/>
                </a:solidFill>
                <a:highlight>
                  <a:srgbClr val="FFFFFF"/>
                </a:highlight>
                <a:latin typeface="Courier New" panose="02070309020205020404" pitchFamily="49" charset="0"/>
              </a:rPr>
              <a:t>floor</a:t>
            </a:r>
            <a:r>
              <a:rPr lang="pt-BR" sz="1000" b="1" dirty="0">
                <a:solidFill>
                  <a:srgbClr val="000080"/>
                </a:solidFill>
                <a:highlight>
                  <a:srgbClr val="FFFFFF"/>
                </a:highlight>
                <a:latin typeface="Courier New" panose="02070309020205020404" pitchFamily="49" charset="0"/>
              </a:rPr>
              <a:t>((</a:t>
            </a:r>
            <a:r>
              <a:rPr lang="pt-BR" sz="1000" dirty="0">
                <a:solidFill>
                  <a:srgbClr val="FF0000"/>
                </a:solidFill>
                <a:highlight>
                  <a:srgbClr val="FFFFFF"/>
                </a:highlight>
                <a:latin typeface="Courier New" panose="02070309020205020404" pitchFamily="49" charset="0"/>
              </a:rPr>
              <a:t>1</a:t>
            </a:r>
            <a:r>
              <a:rPr lang="pt-BR" sz="1000" b="1" dirty="0">
                <a:solidFill>
                  <a:srgbClr val="000080"/>
                </a:solidFill>
                <a:highlight>
                  <a:srgbClr val="FFFFFF"/>
                </a:highlight>
                <a:latin typeface="Courier New" panose="02070309020205020404" pitchFamily="49" charset="0"/>
              </a:rPr>
              <a:t>+</a:t>
            </a:r>
            <a:r>
              <a:rPr lang="pt-BR" sz="1000" dirty="0">
                <a:solidFill>
                  <a:srgbClr val="000000"/>
                </a:solidFill>
                <a:highlight>
                  <a:srgbClr val="FFFFFF"/>
                </a:highlight>
                <a:latin typeface="Courier New" panose="02070309020205020404" pitchFamily="49" charset="0"/>
              </a:rPr>
              <a:t>t</a:t>
            </a:r>
            <a:r>
              <a:rPr lang="pt-BR" sz="1000" b="1" dirty="0">
                <a:solidFill>
                  <a:srgbClr val="000080"/>
                </a:solidFill>
                <a:highlight>
                  <a:srgbClr val="FFFFFF"/>
                </a:highlight>
                <a:latin typeface="Courier New" panose="02070309020205020404" pitchFamily="49" charset="0"/>
              </a:rPr>
              <a:t>)/</a:t>
            </a:r>
            <a:r>
              <a:rPr lang="pt-BR" sz="1000" dirty="0">
                <a:solidFill>
                  <a:srgbClr val="000000"/>
                </a:solidFill>
                <a:highlight>
                  <a:srgbClr val="FFFFFF"/>
                </a:highlight>
                <a:latin typeface="Courier New" panose="02070309020205020404" pitchFamily="49" charset="0"/>
              </a:rPr>
              <a:t>epochs_drop</a:t>
            </a:r>
            <a:r>
              <a:rPr lang="pt-BR" sz="1000" b="1" dirty="0">
                <a:solidFill>
                  <a:srgbClr val="000080"/>
                </a:solidFill>
                <a:highlight>
                  <a:srgbClr val="FFFFFF"/>
                </a:highlight>
                <a:latin typeface="Courier New" panose="02070309020205020404" pitchFamily="49" charset="0"/>
              </a:rPr>
              <a:t>))</a:t>
            </a:r>
            <a:endParaRPr lang="pt-BR" sz="1000" dirty="0">
              <a:solidFill>
                <a:srgbClr val="000000"/>
              </a:solidFill>
              <a:highlight>
                <a:srgbClr val="FFFFFF"/>
              </a:highlight>
              <a:latin typeface="Courier New" panose="02070309020205020404" pitchFamily="49" charset="0"/>
            </a:endParaRPr>
          </a:p>
          <a:p>
            <a:r>
              <a:rPr lang="pt-BR" sz="1000" dirty="0">
                <a:solidFill>
                  <a:srgbClr val="000000"/>
                </a:solidFill>
                <a:highlight>
                  <a:srgbClr val="FFFFFF"/>
                </a:highlight>
                <a:latin typeface="Courier New" panose="02070309020205020404" pitchFamily="49" charset="0"/>
              </a:rPr>
              <a:t>   </a:t>
            </a:r>
            <a:r>
              <a:rPr lang="pt-BR" sz="1000" b="1" dirty="0">
                <a:solidFill>
                  <a:srgbClr val="0000FF"/>
                </a:solidFill>
                <a:highlight>
                  <a:srgbClr val="FFFFFF"/>
                </a:highlight>
                <a:latin typeface="Courier New" panose="02070309020205020404" pitchFamily="49" charset="0"/>
              </a:rPr>
              <a:t>return</a:t>
            </a:r>
            <a:r>
              <a:rPr lang="pt-BR" sz="1000" dirty="0">
                <a:solidFill>
                  <a:srgbClr val="000000"/>
                </a:solidFill>
                <a:highlight>
                  <a:srgbClr val="FFFFFF"/>
                </a:highlight>
                <a:latin typeface="Courier New" panose="02070309020205020404" pitchFamily="49" charset="0"/>
              </a:rPr>
              <a:t> alpha</a:t>
            </a:r>
            <a:endParaRPr lang="pt-BR" sz="1000" dirty="0"/>
          </a:p>
          <a:p>
            <a:endParaRPr lang="pt-BR" sz="1000" dirty="0">
              <a:solidFill>
                <a:srgbClr val="000000"/>
              </a:solidFill>
              <a:highlight>
                <a:srgbClr val="FFFFFF"/>
              </a:highlight>
            </a:endParaRPr>
          </a:p>
          <a:p>
            <a:r>
              <a:rPr lang="pt-BR" sz="1000" dirty="0">
                <a:solidFill>
                  <a:srgbClr val="000000"/>
                </a:solidFill>
                <a:highlight>
                  <a:srgbClr val="FFFFFF"/>
                </a:highlight>
              </a:rPr>
              <a:t>a </a:t>
            </a:r>
            <a:r>
              <a:rPr lang="pt-BR" sz="1000" b="1" dirty="0">
                <a:solidFill>
                  <a:srgbClr val="000080"/>
                </a:solidFill>
                <a:highlight>
                  <a:srgbClr val="FFFFFF"/>
                </a:highlight>
              </a:rPr>
              <a:t>=</a:t>
            </a:r>
            <a:r>
              <a:rPr lang="pt-BR" sz="1000" dirty="0">
                <a:solidFill>
                  <a:srgbClr val="000000"/>
                </a:solidFill>
                <a:highlight>
                  <a:srgbClr val="FFFFFF"/>
                </a:highlight>
              </a:rPr>
              <a:t> np</a:t>
            </a:r>
            <a:r>
              <a:rPr lang="pt-BR" sz="1000" b="1" dirty="0">
                <a:solidFill>
                  <a:srgbClr val="000080"/>
                </a:solidFill>
                <a:highlight>
                  <a:srgbClr val="FFFFFF"/>
                </a:highlight>
              </a:rPr>
              <a:t>.</a:t>
            </a:r>
            <a:r>
              <a:rPr lang="pt-BR" sz="1000" dirty="0">
                <a:solidFill>
                  <a:srgbClr val="000000"/>
                </a:solidFill>
                <a:highlight>
                  <a:srgbClr val="FFFFFF"/>
                </a:highlight>
              </a:rPr>
              <a:t>random</a:t>
            </a:r>
            <a:r>
              <a:rPr lang="pt-BR" sz="1000" b="1" dirty="0">
                <a:solidFill>
                  <a:srgbClr val="000080"/>
                </a:solidFill>
                <a:highlight>
                  <a:srgbClr val="FFFFFF"/>
                </a:highlight>
              </a:rPr>
              <a:t>.</a:t>
            </a:r>
            <a:r>
              <a:rPr lang="pt-BR" sz="1000" dirty="0">
                <a:solidFill>
                  <a:srgbClr val="000000"/>
                </a:solidFill>
                <a:highlight>
                  <a:srgbClr val="FFFFFF"/>
                </a:highlight>
              </a:rPr>
              <a:t>randn</a:t>
            </a:r>
            <a:r>
              <a:rPr lang="pt-BR" sz="1000" b="1" dirty="0">
                <a:solidFill>
                  <a:srgbClr val="000080"/>
                </a:solidFill>
                <a:highlight>
                  <a:srgbClr val="FFFFFF"/>
                </a:highlight>
              </a:rPr>
              <a:t>(</a:t>
            </a:r>
            <a:r>
              <a:rPr lang="pt-BR" sz="1000" dirty="0">
                <a:solidFill>
                  <a:srgbClr val="FF0000"/>
                </a:solidFill>
                <a:highlight>
                  <a:srgbClr val="FFFFFF"/>
                </a:highlight>
              </a:rPr>
              <a:t>2</a:t>
            </a:r>
            <a:r>
              <a:rPr lang="pt-BR" sz="1000" b="1" dirty="0">
                <a:solidFill>
                  <a:srgbClr val="000080"/>
                </a:solidFill>
                <a:highlight>
                  <a:srgbClr val="FFFFFF"/>
                </a:highlight>
              </a:rPr>
              <a:t>,</a:t>
            </a:r>
            <a:r>
              <a:rPr lang="pt-BR" sz="1000" dirty="0">
                <a:solidFill>
                  <a:srgbClr val="FF0000"/>
                </a:solidFill>
                <a:highlight>
                  <a:srgbClr val="FFFFFF"/>
                </a:highlight>
              </a:rPr>
              <a:t>1</a:t>
            </a:r>
            <a:r>
              <a:rPr lang="pt-BR" sz="1000" b="1" dirty="0">
                <a:solidFill>
                  <a:srgbClr val="000080"/>
                </a:solidFill>
                <a:highlight>
                  <a:srgbClr val="FFFFFF"/>
                </a:highlight>
              </a:rPr>
              <a:t>)</a:t>
            </a:r>
            <a:r>
              <a:rPr lang="pt-BR" sz="1000" dirty="0">
                <a:solidFill>
                  <a:srgbClr val="000000"/>
                </a:solidFill>
                <a:highlight>
                  <a:srgbClr val="FFFFFF"/>
                </a:highlight>
              </a:rPr>
              <a:t> </a:t>
            </a:r>
          </a:p>
          <a:p>
            <a:r>
              <a:rPr lang="pt-BR" sz="1000" dirty="0">
                <a:solidFill>
                  <a:srgbClr val="008000"/>
                </a:solidFill>
                <a:highlight>
                  <a:srgbClr val="FFFFFF"/>
                </a:highlight>
              </a:rPr>
              <a:t># </a:t>
            </a:r>
            <a:r>
              <a:rPr lang="pt-BR" sz="1000" dirty="0" err="1">
                <a:solidFill>
                  <a:srgbClr val="008000"/>
                </a:solidFill>
                <a:highlight>
                  <a:srgbClr val="FFFFFF"/>
                </a:highlight>
              </a:rPr>
              <a:t>Stocastic</a:t>
            </a:r>
            <a:r>
              <a:rPr lang="pt-BR" sz="1000" dirty="0">
                <a:solidFill>
                  <a:srgbClr val="008000"/>
                </a:solidFill>
                <a:highlight>
                  <a:srgbClr val="FFFFFF"/>
                </a:highlight>
              </a:rPr>
              <a:t> </a:t>
            </a:r>
            <a:r>
              <a:rPr lang="pt-BR" sz="1000" dirty="0" err="1">
                <a:solidFill>
                  <a:srgbClr val="008000"/>
                </a:solidFill>
                <a:highlight>
                  <a:srgbClr val="FFFFFF"/>
                </a:highlight>
              </a:rPr>
              <a:t>gradient-descent</a:t>
            </a:r>
            <a:r>
              <a:rPr lang="pt-BR" sz="1000" dirty="0">
                <a:solidFill>
                  <a:srgbClr val="008000"/>
                </a:solidFill>
                <a:highlight>
                  <a:srgbClr val="FFFFFF"/>
                </a:highlight>
              </a:rPr>
              <a:t> loop.</a:t>
            </a:r>
            <a:endParaRPr lang="pt-BR" sz="1000" dirty="0">
              <a:solidFill>
                <a:srgbClr val="000000"/>
              </a:solidFill>
              <a:highlight>
                <a:srgbClr val="FFFFFF"/>
              </a:highlight>
            </a:endParaRPr>
          </a:p>
          <a:p>
            <a:r>
              <a:rPr lang="pt-BR" sz="1000" b="1" dirty="0">
                <a:solidFill>
                  <a:srgbClr val="0000FF"/>
                </a:solidFill>
                <a:highlight>
                  <a:srgbClr val="FFFFFF"/>
                </a:highlight>
              </a:rPr>
              <a:t>for</a:t>
            </a:r>
            <a:r>
              <a:rPr lang="pt-BR" sz="1000" dirty="0">
                <a:solidFill>
                  <a:srgbClr val="000000"/>
                </a:solidFill>
                <a:highlight>
                  <a:srgbClr val="FFFFFF"/>
                </a:highlight>
              </a:rPr>
              <a:t> </a:t>
            </a:r>
            <a:r>
              <a:rPr lang="pt-BR" sz="1000" dirty="0" err="1">
                <a:solidFill>
                  <a:srgbClr val="000000"/>
                </a:solidFill>
                <a:highlight>
                  <a:srgbClr val="FFFFFF"/>
                </a:highlight>
              </a:rPr>
              <a:t>epoch</a:t>
            </a:r>
            <a:r>
              <a:rPr lang="pt-BR" sz="1000" dirty="0">
                <a:solidFill>
                  <a:srgbClr val="000000"/>
                </a:solidFill>
                <a:highlight>
                  <a:srgbClr val="FFFFFF"/>
                </a:highlight>
              </a:rPr>
              <a:t> </a:t>
            </a:r>
            <a:r>
              <a:rPr lang="pt-BR" sz="1000" b="1" dirty="0">
                <a:solidFill>
                  <a:srgbClr val="0000FF"/>
                </a:solidFill>
                <a:highlight>
                  <a:srgbClr val="FFFFFF"/>
                </a:highlight>
              </a:rPr>
              <a:t>in</a:t>
            </a:r>
            <a:r>
              <a:rPr lang="pt-BR" sz="1000" dirty="0">
                <a:solidFill>
                  <a:srgbClr val="000000"/>
                </a:solidFill>
                <a:highlight>
                  <a:srgbClr val="FFFFFF"/>
                </a:highlight>
              </a:rPr>
              <a:t> </a:t>
            </a:r>
            <a:r>
              <a:rPr lang="pt-BR" sz="1000" b="1" dirty="0">
                <a:solidFill>
                  <a:srgbClr val="880088"/>
                </a:solidFill>
                <a:highlight>
                  <a:srgbClr val="FFFFFF"/>
                </a:highlight>
              </a:rPr>
              <a:t>range</a:t>
            </a:r>
            <a:r>
              <a:rPr lang="pt-BR" sz="1000" b="1" dirty="0">
                <a:solidFill>
                  <a:srgbClr val="000080"/>
                </a:solidFill>
                <a:highlight>
                  <a:srgbClr val="FFFFFF"/>
                </a:highlight>
              </a:rPr>
              <a:t>(</a:t>
            </a:r>
            <a:r>
              <a:rPr lang="pt-BR" sz="1000" dirty="0" err="1">
                <a:solidFill>
                  <a:srgbClr val="000000"/>
                </a:solidFill>
                <a:highlight>
                  <a:srgbClr val="FFFFFF"/>
                </a:highlight>
              </a:rPr>
              <a:t>n_epochs</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a:t>
            </a:r>
            <a:r>
              <a:rPr lang="pt-BR" sz="1000" b="1" dirty="0">
                <a:solidFill>
                  <a:srgbClr val="0000FF"/>
                </a:solidFill>
                <a:highlight>
                  <a:srgbClr val="FFFFFF"/>
                </a:highlight>
              </a:rPr>
              <a:t>for</a:t>
            </a:r>
            <a:r>
              <a:rPr lang="pt-BR" sz="1000" dirty="0">
                <a:solidFill>
                  <a:srgbClr val="000000"/>
                </a:solidFill>
                <a:highlight>
                  <a:srgbClr val="FFFFFF"/>
                </a:highlight>
              </a:rPr>
              <a:t> i </a:t>
            </a:r>
            <a:r>
              <a:rPr lang="pt-BR" sz="1000" b="1" dirty="0">
                <a:solidFill>
                  <a:srgbClr val="0000FF"/>
                </a:solidFill>
                <a:highlight>
                  <a:srgbClr val="FFFFFF"/>
                </a:highlight>
              </a:rPr>
              <a:t>in</a:t>
            </a:r>
            <a:r>
              <a:rPr lang="pt-BR" sz="1000" dirty="0">
                <a:solidFill>
                  <a:srgbClr val="000000"/>
                </a:solidFill>
                <a:highlight>
                  <a:srgbClr val="FFFFFF"/>
                </a:highlight>
              </a:rPr>
              <a:t> </a:t>
            </a:r>
            <a:r>
              <a:rPr lang="pt-BR" sz="1000" b="1" dirty="0">
                <a:solidFill>
                  <a:srgbClr val="880088"/>
                </a:solidFill>
                <a:highlight>
                  <a:srgbClr val="FFFFFF"/>
                </a:highlight>
              </a:rPr>
              <a:t>range</a:t>
            </a:r>
            <a:r>
              <a:rPr lang="pt-BR" sz="1000" b="1" dirty="0">
                <a:solidFill>
                  <a:srgbClr val="000080"/>
                </a:solidFill>
                <a:highlight>
                  <a:srgbClr val="FFFFFF"/>
                </a:highlight>
              </a:rPr>
              <a:t>(</a:t>
            </a:r>
            <a:r>
              <a:rPr lang="pt-BR" sz="1000" dirty="0">
                <a:solidFill>
                  <a:srgbClr val="000000"/>
                </a:solidFill>
                <a:highlight>
                  <a:srgbClr val="FFFFFF"/>
                </a:highlight>
              </a:rPr>
              <a:t>M</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a:t>
            </a:r>
            <a:r>
              <a:rPr lang="pt-BR" sz="1000" dirty="0" err="1">
                <a:solidFill>
                  <a:srgbClr val="000000"/>
                </a:solidFill>
                <a:highlight>
                  <a:srgbClr val="FFFFFF"/>
                </a:highlight>
              </a:rPr>
              <a:t>random_index</a:t>
            </a:r>
            <a:r>
              <a:rPr lang="pt-BR" sz="1000" dirty="0">
                <a:solidFill>
                  <a:srgbClr val="000000"/>
                </a:solidFill>
                <a:highlight>
                  <a:srgbClr val="FFFFFF"/>
                </a:highlight>
              </a:rPr>
              <a:t> </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dirty="0" err="1">
                <a:solidFill>
                  <a:srgbClr val="000000"/>
                </a:solidFill>
                <a:highlight>
                  <a:srgbClr val="FFFFFF"/>
                </a:highlight>
              </a:rPr>
              <a:t>np</a:t>
            </a:r>
            <a:r>
              <a:rPr lang="pt-BR" sz="1000" b="1" dirty="0" err="1">
                <a:solidFill>
                  <a:srgbClr val="000080"/>
                </a:solidFill>
                <a:highlight>
                  <a:srgbClr val="FFFFFF"/>
                </a:highlight>
              </a:rPr>
              <a:t>.</a:t>
            </a:r>
            <a:r>
              <a:rPr lang="pt-BR" sz="1000" dirty="0" err="1">
                <a:solidFill>
                  <a:srgbClr val="000000"/>
                </a:solidFill>
                <a:highlight>
                  <a:srgbClr val="FFFFFF"/>
                </a:highlight>
              </a:rPr>
              <a:t>random</a:t>
            </a:r>
            <a:r>
              <a:rPr lang="pt-BR" sz="1000" b="1" dirty="0" err="1">
                <a:solidFill>
                  <a:srgbClr val="000080"/>
                </a:solidFill>
                <a:highlight>
                  <a:srgbClr val="FFFFFF"/>
                </a:highlight>
              </a:rPr>
              <a:t>.</a:t>
            </a:r>
            <a:r>
              <a:rPr lang="pt-BR" sz="1000" dirty="0" err="1">
                <a:solidFill>
                  <a:srgbClr val="000000"/>
                </a:solidFill>
                <a:highlight>
                  <a:srgbClr val="FFFFFF"/>
                </a:highlight>
              </a:rPr>
              <a:t>randint</a:t>
            </a:r>
            <a:r>
              <a:rPr lang="pt-BR" sz="1000" b="1" dirty="0">
                <a:solidFill>
                  <a:srgbClr val="000080"/>
                </a:solidFill>
                <a:highlight>
                  <a:srgbClr val="FFFFFF"/>
                </a:highlight>
              </a:rPr>
              <a:t>(</a:t>
            </a:r>
            <a:r>
              <a:rPr lang="pt-BR" sz="1000" dirty="0">
                <a:solidFill>
                  <a:srgbClr val="000000"/>
                </a:solidFill>
                <a:highlight>
                  <a:srgbClr val="FFFFFF"/>
                </a:highlight>
              </a:rPr>
              <a:t>M</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xi </a:t>
            </a:r>
            <a:r>
              <a:rPr lang="pt-BR" sz="1000" b="1" dirty="0">
                <a:solidFill>
                  <a:srgbClr val="000080"/>
                </a:solidFill>
                <a:highlight>
                  <a:srgbClr val="FFFFFF"/>
                </a:highlight>
              </a:rPr>
              <a:t>=</a:t>
            </a:r>
            <a:r>
              <a:rPr lang="pt-BR" sz="1000" dirty="0">
                <a:solidFill>
                  <a:srgbClr val="000000"/>
                </a:solidFill>
                <a:highlight>
                  <a:srgbClr val="FFFFFF"/>
                </a:highlight>
              </a:rPr>
              <a:t> X</a:t>
            </a:r>
            <a:r>
              <a:rPr lang="pt-BR" sz="1000" b="1" dirty="0">
                <a:solidFill>
                  <a:srgbClr val="000080"/>
                </a:solidFill>
                <a:highlight>
                  <a:srgbClr val="FFFFFF"/>
                </a:highlight>
              </a:rPr>
              <a:t>[</a:t>
            </a:r>
            <a:r>
              <a:rPr lang="pt-BR" sz="1000" dirty="0">
                <a:solidFill>
                  <a:srgbClr val="000000"/>
                </a:solidFill>
                <a:highlight>
                  <a:srgbClr val="FFFFFF"/>
                </a:highlight>
              </a:rPr>
              <a:t>random_index</a:t>
            </a:r>
            <a:r>
              <a:rPr lang="pt-BR" sz="1000" b="1" dirty="0">
                <a:solidFill>
                  <a:srgbClr val="000080"/>
                </a:solidFill>
                <a:highlight>
                  <a:srgbClr val="FFFFFF"/>
                </a:highlight>
              </a:rPr>
              <a:t>:</a:t>
            </a:r>
            <a:r>
              <a:rPr lang="pt-BR" sz="1000" dirty="0">
                <a:solidFill>
                  <a:srgbClr val="000000"/>
                </a:solidFill>
                <a:highlight>
                  <a:srgbClr val="FFFFFF"/>
                </a:highlight>
              </a:rPr>
              <a:t>random_index</a:t>
            </a:r>
            <a:r>
              <a:rPr lang="pt-BR" sz="1000" b="1" dirty="0">
                <a:solidFill>
                  <a:srgbClr val="000080"/>
                </a:solidFill>
                <a:highlight>
                  <a:srgbClr val="FFFFFF"/>
                </a:highlight>
              </a:rPr>
              <a:t>+</a:t>
            </a:r>
            <a:r>
              <a:rPr lang="pt-BR" sz="1000" dirty="0">
                <a:solidFill>
                  <a:srgbClr val="FF0000"/>
                </a:solidFill>
                <a:highlight>
                  <a:srgbClr val="FFFFFF"/>
                </a:highlight>
              </a:rPr>
              <a:t>1</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a:t>
            </a:r>
            <a:r>
              <a:rPr lang="pt-BR" sz="1000" dirty="0" err="1">
                <a:solidFill>
                  <a:srgbClr val="000000"/>
                </a:solidFill>
                <a:highlight>
                  <a:srgbClr val="FFFFFF"/>
                </a:highlight>
              </a:rPr>
              <a:t>yi</a:t>
            </a:r>
            <a:r>
              <a:rPr lang="pt-BR" sz="1000" dirty="0">
                <a:solidFill>
                  <a:srgbClr val="000000"/>
                </a:solidFill>
                <a:highlight>
                  <a:srgbClr val="FFFFFF"/>
                </a:highlight>
              </a:rPr>
              <a:t> </a:t>
            </a:r>
            <a:r>
              <a:rPr lang="pt-BR" sz="1000" b="1" dirty="0">
                <a:solidFill>
                  <a:srgbClr val="000080"/>
                </a:solidFill>
                <a:highlight>
                  <a:srgbClr val="FFFFFF"/>
                </a:highlight>
              </a:rPr>
              <a:t>=</a:t>
            </a:r>
            <a:r>
              <a:rPr lang="pt-BR" sz="1000" dirty="0">
                <a:solidFill>
                  <a:srgbClr val="000000"/>
                </a:solidFill>
                <a:highlight>
                  <a:srgbClr val="FFFFFF"/>
                </a:highlight>
              </a:rPr>
              <a:t> y</a:t>
            </a:r>
            <a:r>
              <a:rPr lang="pt-BR" sz="1000" b="1" dirty="0">
                <a:solidFill>
                  <a:srgbClr val="000080"/>
                </a:solidFill>
                <a:highlight>
                  <a:srgbClr val="FFFFFF"/>
                </a:highlight>
              </a:rPr>
              <a:t>[</a:t>
            </a:r>
            <a:r>
              <a:rPr lang="pt-BR" sz="1000" dirty="0">
                <a:solidFill>
                  <a:srgbClr val="000000"/>
                </a:solidFill>
                <a:highlight>
                  <a:srgbClr val="FFFFFF"/>
                </a:highlight>
              </a:rPr>
              <a:t>random_index</a:t>
            </a:r>
            <a:r>
              <a:rPr lang="pt-BR" sz="1000" b="1" dirty="0">
                <a:solidFill>
                  <a:srgbClr val="000080"/>
                </a:solidFill>
                <a:highlight>
                  <a:srgbClr val="FFFFFF"/>
                </a:highlight>
              </a:rPr>
              <a:t>:</a:t>
            </a:r>
            <a:r>
              <a:rPr lang="pt-BR" sz="1000" dirty="0">
                <a:solidFill>
                  <a:srgbClr val="000000"/>
                </a:solidFill>
                <a:highlight>
                  <a:srgbClr val="FFFFFF"/>
                </a:highlight>
              </a:rPr>
              <a:t>random_index</a:t>
            </a:r>
            <a:r>
              <a:rPr lang="pt-BR" sz="1000" b="1" dirty="0">
                <a:solidFill>
                  <a:srgbClr val="000080"/>
                </a:solidFill>
                <a:highlight>
                  <a:srgbClr val="FFFFFF"/>
                </a:highlight>
              </a:rPr>
              <a:t>+</a:t>
            </a:r>
            <a:r>
              <a:rPr lang="pt-BR" sz="1000" dirty="0">
                <a:solidFill>
                  <a:srgbClr val="FF0000"/>
                </a:solidFill>
                <a:highlight>
                  <a:srgbClr val="FFFFFF"/>
                </a:highlight>
              </a:rPr>
              <a:t>1</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a:t>
            </a:r>
            <a:r>
              <a:rPr lang="pt-BR" sz="1000" dirty="0" err="1">
                <a:solidFill>
                  <a:srgbClr val="000000"/>
                </a:solidFill>
                <a:highlight>
                  <a:srgbClr val="FFFFFF"/>
                </a:highlight>
              </a:rPr>
              <a:t>gradients</a:t>
            </a:r>
            <a:r>
              <a:rPr lang="pt-BR" sz="1000" dirty="0">
                <a:solidFill>
                  <a:srgbClr val="000000"/>
                </a:solidFill>
                <a:highlight>
                  <a:srgbClr val="FFFFFF"/>
                </a:highlight>
              </a:rPr>
              <a:t> </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b="1" dirty="0">
                <a:solidFill>
                  <a:srgbClr val="000080"/>
                </a:solidFill>
                <a:highlight>
                  <a:srgbClr val="FFFFFF"/>
                </a:highlight>
              </a:rPr>
              <a:t>-</a:t>
            </a:r>
            <a:r>
              <a:rPr lang="pt-BR" sz="1000" dirty="0">
                <a:solidFill>
                  <a:srgbClr val="FF0000"/>
                </a:solidFill>
                <a:highlight>
                  <a:srgbClr val="FFFFFF"/>
                </a:highlight>
              </a:rPr>
              <a:t>2</a:t>
            </a:r>
            <a:r>
              <a:rPr lang="pt-BR" sz="1000" b="1" dirty="0">
                <a:solidFill>
                  <a:srgbClr val="000080"/>
                </a:solidFill>
                <a:highlight>
                  <a:srgbClr val="FFFFFF"/>
                </a:highlight>
              </a:rPr>
              <a:t>*</a:t>
            </a:r>
            <a:r>
              <a:rPr lang="pt-BR" sz="1000" dirty="0">
                <a:solidFill>
                  <a:srgbClr val="000000"/>
                </a:solidFill>
                <a:highlight>
                  <a:srgbClr val="FFFFFF"/>
                </a:highlight>
              </a:rPr>
              <a:t>xi</a:t>
            </a:r>
            <a:r>
              <a:rPr lang="pt-BR" sz="1000" b="1" dirty="0">
                <a:solidFill>
                  <a:srgbClr val="000080"/>
                </a:solidFill>
                <a:highlight>
                  <a:srgbClr val="FFFFFF"/>
                </a:highlight>
              </a:rPr>
              <a:t>.</a:t>
            </a:r>
            <a:r>
              <a:rPr lang="pt-BR" sz="1000" dirty="0">
                <a:solidFill>
                  <a:srgbClr val="000000"/>
                </a:solidFill>
                <a:highlight>
                  <a:srgbClr val="FFFFFF"/>
                </a:highlight>
              </a:rPr>
              <a:t>T</a:t>
            </a:r>
            <a:r>
              <a:rPr lang="pt-BR" sz="1000" b="1" dirty="0">
                <a:solidFill>
                  <a:srgbClr val="000080"/>
                </a:solidFill>
                <a:highlight>
                  <a:srgbClr val="FFFFFF"/>
                </a:highlight>
              </a:rPr>
              <a:t>.</a:t>
            </a:r>
            <a:r>
              <a:rPr lang="pt-BR" sz="1000" dirty="0">
                <a:solidFill>
                  <a:srgbClr val="000000"/>
                </a:solidFill>
                <a:highlight>
                  <a:srgbClr val="FFFFFF"/>
                </a:highlight>
              </a:rPr>
              <a:t>dot</a:t>
            </a:r>
            <a:r>
              <a:rPr lang="pt-BR" sz="1000" b="1" dirty="0">
                <a:solidFill>
                  <a:srgbClr val="000080"/>
                </a:solidFill>
                <a:highlight>
                  <a:srgbClr val="FFFFFF"/>
                </a:highlight>
              </a:rPr>
              <a:t>(</a:t>
            </a:r>
            <a:r>
              <a:rPr lang="pt-BR" sz="1000" dirty="0" err="1">
                <a:solidFill>
                  <a:srgbClr val="000000"/>
                </a:solidFill>
                <a:highlight>
                  <a:srgbClr val="FFFFFF"/>
                </a:highlight>
              </a:rPr>
              <a:t>yi</a:t>
            </a:r>
            <a:r>
              <a:rPr lang="pt-BR" sz="1000" dirty="0">
                <a:solidFill>
                  <a:srgbClr val="000000"/>
                </a:solidFill>
                <a:highlight>
                  <a:srgbClr val="FFFFFF"/>
                </a:highlight>
              </a:rPr>
              <a:t> </a:t>
            </a:r>
            <a:r>
              <a:rPr lang="pt-BR" sz="1000" b="1" dirty="0">
                <a:solidFill>
                  <a:srgbClr val="000080"/>
                </a:solidFill>
                <a:highlight>
                  <a:srgbClr val="FFFFFF"/>
                </a:highlight>
              </a:rPr>
              <a:t>-</a:t>
            </a:r>
            <a:r>
              <a:rPr lang="pt-BR" sz="1000" dirty="0">
                <a:solidFill>
                  <a:srgbClr val="000000"/>
                </a:solidFill>
                <a:highlight>
                  <a:srgbClr val="FFFFFF"/>
                </a:highlight>
              </a:rPr>
              <a:t> xi</a:t>
            </a:r>
            <a:r>
              <a:rPr lang="pt-BR" sz="1000" b="1" dirty="0">
                <a:solidFill>
                  <a:srgbClr val="000080"/>
                </a:solidFill>
                <a:highlight>
                  <a:srgbClr val="FFFFFF"/>
                </a:highlight>
              </a:rPr>
              <a:t>.</a:t>
            </a:r>
            <a:r>
              <a:rPr lang="pt-BR" sz="1000" dirty="0">
                <a:solidFill>
                  <a:srgbClr val="000000"/>
                </a:solidFill>
                <a:highlight>
                  <a:srgbClr val="FFFFFF"/>
                </a:highlight>
              </a:rPr>
              <a:t>dot</a:t>
            </a:r>
            <a:r>
              <a:rPr lang="pt-BR" sz="1000" b="1" dirty="0">
                <a:solidFill>
                  <a:srgbClr val="000080"/>
                </a:solidFill>
                <a:highlight>
                  <a:srgbClr val="FFFFFF"/>
                </a:highlight>
              </a:rPr>
              <a:t>(</a:t>
            </a:r>
            <a:r>
              <a:rPr lang="pt-BR" sz="1000" dirty="0">
                <a:solidFill>
                  <a:srgbClr val="000000"/>
                </a:solidFill>
                <a:highlight>
                  <a:srgbClr val="FFFFFF"/>
                </a:highlight>
              </a:rPr>
              <a:t>a</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sv-SE" sz="1000" dirty="0">
                <a:solidFill>
                  <a:srgbClr val="000000"/>
                </a:solidFill>
                <a:highlight>
                  <a:srgbClr val="FFFFFF"/>
                </a:highlight>
              </a:rPr>
              <a:t>        </a:t>
            </a:r>
            <a:r>
              <a:rPr lang="pt-BR" sz="1000" dirty="0">
                <a:solidFill>
                  <a:srgbClr val="000000"/>
                </a:solidFill>
                <a:highlight>
                  <a:srgbClr val="FFFFFF"/>
                </a:highlight>
              </a:rPr>
              <a:t>alpha</a:t>
            </a:r>
            <a:r>
              <a:rPr lang="sv-SE" sz="1000" dirty="0">
                <a:solidFill>
                  <a:srgbClr val="000000"/>
                </a:solidFill>
                <a:highlight>
                  <a:srgbClr val="FFFFFF"/>
                </a:highlight>
              </a:rPr>
              <a:t> </a:t>
            </a:r>
            <a:r>
              <a:rPr lang="sv-SE" sz="1000" b="1" dirty="0">
                <a:solidFill>
                  <a:srgbClr val="000080"/>
                </a:solidFill>
                <a:highlight>
                  <a:srgbClr val="FFFFFF"/>
                </a:highlight>
              </a:rPr>
              <a:t>=</a:t>
            </a:r>
            <a:r>
              <a:rPr lang="sv-SE" sz="1000" dirty="0">
                <a:solidFill>
                  <a:srgbClr val="000000"/>
                </a:solidFill>
                <a:highlight>
                  <a:srgbClr val="FFFFFF"/>
                </a:highlight>
              </a:rPr>
              <a:t> </a:t>
            </a:r>
            <a:r>
              <a:rPr lang="sv-SE" sz="1000" dirty="0" err="1">
                <a:solidFill>
                  <a:srgbClr val="000000"/>
                </a:solidFill>
                <a:highlight>
                  <a:srgbClr val="FFFFFF"/>
                </a:highlight>
              </a:rPr>
              <a:t>learning_schedule</a:t>
            </a:r>
            <a:r>
              <a:rPr lang="sv-SE" sz="1000" b="1" dirty="0">
                <a:solidFill>
                  <a:srgbClr val="000080"/>
                </a:solidFill>
                <a:highlight>
                  <a:srgbClr val="FFFFFF"/>
                </a:highlight>
              </a:rPr>
              <a:t>(</a:t>
            </a:r>
            <a:r>
              <a:rPr lang="pt-BR" sz="1000" dirty="0" err="1">
                <a:solidFill>
                  <a:srgbClr val="000000"/>
                </a:solidFill>
                <a:highlight>
                  <a:srgbClr val="FFFFFF"/>
                </a:highlight>
              </a:rPr>
              <a:t>alpha_int</a:t>
            </a:r>
            <a:r>
              <a:rPr lang="sv-SE" sz="1000" b="1" dirty="0">
                <a:solidFill>
                  <a:srgbClr val="000080"/>
                </a:solidFill>
                <a:highlight>
                  <a:srgbClr val="FFFFFF"/>
                </a:highlight>
              </a:rPr>
              <a:t>,</a:t>
            </a:r>
            <a:r>
              <a:rPr lang="sv-SE" sz="1000" dirty="0">
                <a:solidFill>
                  <a:srgbClr val="000000"/>
                </a:solidFill>
                <a:highlight>
                  <a:srgbClr val="FFFFFF"/>
                </a:highlight>
              </a:rPr>
              <a:t> k</a:t>
            </a:r>
            <a:r>
              <a:rPr lang="sv-SE" sz="1000" b="1" dirty="0">
                <a:solidFill>
                  <a:srgbClr val="000080"/>
                </a:solidFill>
                <a:highlight>
                  <a:srgbClr val="FFFFFF"/>
                </a:highlight>
              </a:rPr>
              <a:t>,</a:t>
            </a:r>
            <a:r>
              <a:rPr lang="sv-SE" sz="1000" dirty="0">
                <a:solidFill>
                  <a:srgbClr val="000000"/>
                </a:solidFill>
                <a:highlight>
                  <a:srgbClr val="FFFFFF"/>
                </a:highlight>
              </a:rPr>
              <a:t> </a:t>
            </a:r>
            <a:r>
              <a:rPr lang="sv-SE" sz="1000" dirty="0" err="1">
                <a:solidFill>
                  <a:srgbClr val="000000"/>
                </a:solidFill>
                <a:highlight>
                  <a:srgbClr val="FFFFFF"/>
                </a:highlight>
              </a:rPr>
              <a:t>epoch</a:t>
            </a:r>
            <a:r>
              <a:rPr lang="sv-SE" sz="1000" b="1" dirty="0">
                <a:solidFill>
                  <a:srgbClr val="000080"/>
                </a:solidFill>
                <a:highlight>
                  <a:srgbClr val="FFFFFF"/>
                </a:highlight>
              </a:rPr>
              <a:t>*</a:t>
            </a:r>
            <a:r>
              <a:rPr lang="sv-SE" sz="1000" dirty="0">
                <a:solidFill>
                  <a:srgbClr val="000000"/>
                </a:solidFill>
                <a:highlight>
                  <a:srgbClr val="FFFFFF"/>
                </a:highlight>
              </a:rPr>
              <a:t>M </a:t>
            </a:r>
            <a:r>
              <a:rPr lang="sv-SE" sz="1000" b="1" dirty="0">
                <a:solidFill>
                  <a:srgbClr val="000080"/>
                </a:solidFill>
                <a:highlight>
                  <a:srgbClr val="FFFFFF"/>
                </a:highlight>
              </a:rPr>
              <a:t>+</a:t>
            </a:r>
            <a:r>
              <a:rPr lang="sv-SE" sz="1000" dirty="0">
                <a:solidFill>
                  <a:srgbClr val="000000"/>
                </a:solidFill>
                <a:highlight>
                  <a:srgbClr val="FFFFFF"/>
                </a:highlight>
              </a:rPr>
              <a:t> i</a:t>
            </a:r>
            <a:r>
              <a:rPr lang="sv-SE" sz="1000" b="1" dirty="0">
                <a:solidFill>
                  <a:srgbClr val="000080"/>
                </a:solidFill>
                <a:highlight>
                  <a:srgbClr val="FFFFFF"/>
                </a:highlight>
              </a:rPr>
              <a:t>)</a:t>
            </a:r>
            <a:endParaRPr lang="sv-SE" sz="1000" dirty="0">
              <a:solidFill>
                <a:srgbClr val="000000"/>
              </a:solidFill>
              <a:highlight>
                <a:srgbClr val="FFFFFF"/>
              </a:highlight>
            </a:endParaRPr>
          </a:p>
          <a:p>
            <a:r>
              <a:rPr lang="pt-BR" sz="1000" dirty="0">
                <a:solidFill>
                  <a:srgbClr val="000000"/>
                </a:solidFill>
                <a:highlight>
                  <a:srgbClr val="FFFFFF"/>
                </a:highlight>
              </a:rPr>
              <a:t>        a </a:t>
            </a:r>
            <a:r>
              <a:rPr lang="pt-BR" sz="1000" b="1" dirty="0">
                <a:solidFill>
                  <a:srgbClr val="000080"/>
                </a:solidFill>
                <a:highlight>
                  <a:srgbClr val="FFFFFF"/>
                </a:highlight>
              </a:rPr>
              <a:t>=</a:t>
            </a:r>
            <a:r>
              <a:rPr lang="pt-BR" sz="1000" dirty="0">
                <a:solidFill>
                  <a:srgbClr val="000000"/>
                </a:solidFill>
                <a:highlight>
                  <a:srgbClr val="FFFFFF"/>
                </a:highlight>
              </a:rPr>
              <a:t> a </a:t>
            </a:r>
            <a:r>
              <a:rPr lang="pt-BR" sz="1000" b="1" dirty="0">
                <a:solidFill>
                  <a:srgbClr val="000080"/>
                </a:solidFill>
                <a:highlight>
                  <a:srgbClr val="FFFFFF"/>
                </a:highlight>
              </a:rPr>
              <a:t>-</a:t>
            </a:r>
            <a:r>
              <a:rPr lang="pt-BR" sz="1000" dirty="0">
                <a:solidFill>
                  <a:srgbClr val="000000"/>
                </a:solidFill>
                <a:highlight>
                  <a:srgbClr val="FFFFFF"/>
                </a:highlight>
              </a:rPr>
              <a:t> alpha </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dirty="0" err="1">
                <a:solidFill>
                  <a:srgbClr val="000000"/>
                </a:solidFill>
                <a:highlight>
                  <a:srgbClr val="FFFFFF"/>
                </a:highlight>
              </a:rPr>
              <a:t>gradients</a:t>
            </a:r>
            <a:endParaRPr lang="pt-BR" sz="1000" dirty="0"/>
          </a:p>
        </p:txBody>
      </p:sp>
      <p:pic>
        <p:nvPicPr>
          <p:cNvPr id="6" name="Picture 5"/>
          <p:cNvPicPr>
            <a:picLocks noChangeAspect="1"/>
          </p:cNvPicPr>
          <p:nvPr/>
        </p:nvPicPr>
        <p:blipFill rotWithShape="1">
          <a:blip r:embed="rId4"/>
          <a:srcRect l="3248" t="8274" r="9144" b="3898"/>
          <a:stretch/>
        </p:blipFill>
        <p:spPr>
          <a:xfrm>
            <a:off x="4263146" y="943287"/>
            <a:ext cx="2875047" cy="2882308"/>
          </a:xfrm>
          <a:prstGeom prst="rect">
            <a:avLst/>
          </a:prstGeom>
        </p:spPr>
      </p:pic>
      <p:sp>
        <p:nvSpPr>
          <p:cNvPr id="8" name="TextBox 7"/>
          <p:cNvSpPr txBox="1"/>
          <p:nvPr/>
        </p:nvSpPr>
        <p:spPr>
          <a:xfrm>
            <a:off x="3685564" y="3825595"/>
            <a:ext cx="8307280" cy="646331"/>
          </a:xfrm>
          <a:prstGeom prst="rect">
            <a:avLst/>
          </a:prstGeom>
          <a:noFill/>
        </p:spPr>
        <p:txBody>
          <a:bodyPr wrap="square" rtlCol="0">
            <a:spAutoFit/>
          </a:bodyPr>
          <a:lstStyle/>
          <a:p>
            <a:r>
              <a:rPr lang="pt-BR" u="sng" dirty="0" smtClean="0">
                <a:solidFill>
                  <a:srgbClr val="00B0F0"/>
                </a:solidFill>
              </a:rPr>
              <a:t>Exemplo</a:t>
            </a:r>
            <a:r>
              <a:rPr lang="pt-BR" u="sng" dirty="0">
                <a:solidFill>
                  <a:srgbClr val="00B0F0"/>
                </a:solidFill>
              </a:rPr>
              <a:t>: stocastic_gradient_descent_with_learning_schedule_and_with_figures.ipynb</a:t>
            </a:r>
          </a:p>
          <a:p>
            <a:endParaRPr lang="pt-BR" dirty="0"/>
          </a:p>
        </p:txBody>
      </p:sp>
      <p:pic>
        <p:nvPicPr>
          <p:cNvPr id="5" name="Picture 4"/>
          <p:cNvPicPr>
            <a:picLocks noChangeAspect="1"/>
          </p:cNvPicPr>
          <p:nvPr/>
        </p:nvPicPr>
        <p:blipFill rotWithShape="1">
          <a:blip r:embed="rId5" cstate="print">
            <a:extLst>
              <a:ext uri="{28A0092B-C50C-407E-A947-70E740481C1C}">
                <a14:useLocalDpi xmlns:a14="http://schemas.microsoft.com/office/drawing/2010/main" val="0"/>
              </a:ext>
            </a:extLst>
          </a:blip>
          <a:srcRect l="1732" t="8551" r="9524" b="5519"/>
          <a:stretch/>
        </p:blipFill>
        <p:spPr>
          <a:xfrm>
            <a:off x="8035620" y="946145"/>
            <a:ext cx="2973739" cy="2879450"/>
          </a:xfrm>
          <a:prstGeom prst="rect">
            <a:avLst/>
          </a:prstGeom>
        </p:spPr>
      </p:pic>
    </p:spTree>
    <p:extLst>
      <p:ext uri="{BB962C8B-B14F-4D97-AF65-F5344CB8AC3E}">
        <p14:creationId xmlns:p14="http://schemas.microsoft.com/office/powerpoint/2010/main" val="2863753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Implementação: Gradiente Descendente Estocástico </a:t>
            </a:r>
            <a:r>
              <a:rPr lang="pt-BR" dirty="0" smtClean="0"/>
              <a:t>com a </a:t>
            </a:r>
            <a:r>
              <a:rPr lang="pt-BR" dirty="0"/>
              <a:t>biblioteca Scikit-Learn </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4"/>
                <a:ext cx="6620897" cy="4724779"/>
              </a:xfrm>
            </p:spPr>
            <p:txBody>
              <a:bodyPr>
                <a:normAutofit fontScale="77500" lnSpcReduction="20000"/>
              </a:bodyPr>
              <a:lstStyle/>
              <a:p>
                <a:r>
                  <a:rPr lang="pt-BR" sz="2400" dirty="0"/>
                  <a:t>A biblioteca </a:t>
                </a:r>
                <a:r>
                  <a:rPr lang="pt-BR" sz="2400" dirty="0" err="1"/>
                  <a:t>scikit</a:t>
                </a:r>
                <a:r>
                  <a:rPr lang="pt-BR" sz="2400" dirty="0"/>
                  <a:t> </a:t>
                </a:r>
                <a:r>
                  <a:rPr lang="pt-BR" sz="2400" dirty="0" err="1"/>
                  <a:t>learn</a:t>
                </a:r>
                <a:r>
                  <a:rPr lang="pt-BR" sz="2400" dirty="0"/>
                  <a:t> disponibiliza a classe </a:t>
                </a:r>
                <a:r>
                  <a:rPr lang="pt-BR" sz="2400" b="1" i="1" dirty="0" err="1"/>
                  <a:t>SGDRegressor</a:t>
                </a:r>
                <a:r>
                  <a:rPr lang="pt-BR" sz="2400" dirty="0"/>
                  <a:t> para realizar regressão linear utilizando o Gradiente Descendente Estocástico.</a:t>
                </a:r>
              </a:p>
              <a:p>
                <a:r>
                  <a:rPr lang="pt-BR" sz="2400" dirty="0"/>
                  <a:t>A classe possui vários parâmetros que podem ser configurados (tipo de função de erro, esquema de variação do passo de aprendizagem, etc.).</a:t>
                </a:r>
              </a:p>
              <a:p>
                <a:r>
                  <a:rPr lang="pt-BR" sz="2400" dirty="0"/>
                  <a:t>A </a:t>
                </a:r>
                <a:r>
                  <a:rPr lang="pt-BR" sz="2400" b="1" i="1" dirty="0"/>
                  <a:t>função de erro </a:t>
                </a:r>
                <a:r>
                  <a:rPr lang="pt-BR" sz="2400" dirty="0"/>
                  <a:t>pode ser configurada entre várias opções, mas por padrão, a classe usa o </a:t>
                </a:r>
                <a:r>
                  <a:rPr lang="pt-BR" sz="2400" b="1" dirty="0"/>
                  <a:t>erro quadrático médio.</a:t>
                </a:r>
                <a:endParaRPr lang="pt-BR" sz="2400" dirty="0"/>
              </a:p>
              <a:p>
                <a:r>
                  <a:rPr lang="pt-BR" sz="2400" dirty="0"/>
                  <a:t>É possível definir o </a:t>
                </a:r>
                <a:r>
                  <a:rPr lang="pt-BR" sz="2400" b="1" dirty="0"/>
                  <a:t>esquema de variação do passo de aprendizagem</a:t>
                </a:r>
                <a:r>
                  <a:rPr lang="pt-BR" sz="2400" dirty="0"/>
                  <a:t>: constante, adaptativo, ou baseado no número da iteração (i.e., variação programada).</a:t>
                </a:r>
              </a:p>
              <a:p>
                <a:r>
                  <a:rPr lang="pt-BR" sz="2400" dirty="0"/>
                  <a:t>Por padrão o esquema é o da escala inversa, “</a:t>
                </a:r>
                <a:r>
                  <a:rPr lang="pt-BR" sz="2400" b="1" i="1" dirty="0" err="1"/>
                  <a:t>invscaling</a:t>
                </a:r>
                <a:r>
                  <a:rPr lang="pt-BR" sz="2400" dirty="0"/>
                  <a:t>”</a:t>
                </a:r>
              </a:p>
              <a:p>
                <a:pPr marL="0" indent="0" algn="ctr">
                  <a:buNone/>
                </a:pPr>
                <a14:m>
                  <m:oMath xmlns:m="http://schemas.openxmlformats.org/officeDocument/2006/math">
                    <m:r>
                      <a:rPr lang="pt-BR" sz="2400" i="1" smtClean="0">
                        <a:latin typeface="Cambria Math" panose="02040503050406030204" pitchFamily="18" charset="0"/>
                        <a:ea typeface="Cambria Math" panose="02040503050406030204" pitchFamily="18" charset="0"/>
                      </a:rPr>
                      <m:t>𝛼</m:t>
                    </m:r>
                    <m:r>
                      <a:rPr lang="pt-BR" sz="2400" b="0" i="1" smtClean="0">
                        <a:latin typeface="Cambria Math" panose="02040503050406030204" pitchFamily="18" charset="0"/>
                        <a:ea typeface="Cambria Math" panose="02040503050406030204" pitchFamily="18" charset="0"/>
                      </a:rPr>
                      <m:t>=</m:t>
                    </m:r>
                    <m:f>
                      <m:fPr>
                        <m:ctrlPr>
                          <a:rPr lang="pt-BR" sz="2400" b="0" i="1" smtClean="0">
                            <a:latin typeface="Cambria Math" panose="02040503050406030204" pitchFamily="18" charset="0"/>
                            <a:ea typeface="Cambria Math" panose="02040503050406030204" pitchFamily="18" charset="0"/>
                          </a:rPr>
                        </m:ctrlPr>
                      </m:fPr>
                      <m:num>
                        <m:sSub>
                          <m:sSubPr>
                            <m:ctrlPr>
                              <a:rPr lang="pt-BR" sz="2400" i="1">
                                <a:latin typeface="Cambria Math" panose="02040503050406030204" pitchFamily="18" charset="0"/>
                                <a:ea typeface="Cambria Math" panose="02040503050406030204" pitchFamily="18" charset="0"/>
                              </a:rPr>
                            </m:ctrlPr>
                          </m:sSubPr>
                          <m:e>
                            <m:r>
                              <a:rPr lang="pt-BR" sz="2400" i="1">
                                <a:latin typeface="Cambria Math" panose="02040503050406030204" pitchFamily="18" charset="0"/>
                                <a:ea typeface="Cambria Math" panose="02040503050406030204" pitchFamily="18" charset="0"/>
                              </a:rPr>
                              <m:t>𝛼</m:t>
                            </m:r>
                          </m:e>
                          <m:sub>
                            <m:r>
                              <a:rPr lang="pt-BR" sz="2400" i="1">
                                <a:latin typeface="Cambria Math" panose="02040503050406030204" pitchFamily="18" charset="0"/>
                                <a:ea typeface="Cambria Math" panose="02040503050406030204" pitchFamily="18" charset="0"/>
                              </a:rPr>
                              <m:t>𝑖𝑛𝑖𝑡</m:t>
                            </m:r>
                          </m:sub>
                        </m:sSub>
                      </m:num>
                      <m:den>
                        <m:sSup>
                          <m:sSupPr>
                            <m:ctrlPr>
                              <a:rPr lang="pt-BR" sz="2400" b="0" i="1" smtClean="0">
                                <a:latin typeface="Cambria Math" panose="02040503050406030204" pitchFamily="18" charset="0"/>
                                <a:ea typeface="Cambria Math" panose="02040503050406030204" pitchFamily="18" charset="0"/>
                              </a:rPr>
                            </m:ctrlPr>
                          </m:sSupPr>
                          <m:e>
                            <m:r>
                              <a:rPr lang="pt-BR" sz="2400" b="0" i="1" smtClean="0">
                                <a:latin typeface="Cambria Math" panose="02040503050406030204" pitchFamily="18" charset="0"/>
                                <a:ea typeface="Cambria Math" panose="02040503050406030204" pitchFamily="18" charset="0"/>
                              </a:rPr>
                              <m:t>𝑖</m:t>
                            </m:r>
                          </m:e>
                          <m:sup>
                            <m:r>
                              <a:rPr lang="pt-BR" sz="2400" b="0" i="1" smtClean="0">
                                <a:latin typeface="Cambria Math" panose="02040503050406030204" pitchFamily="18" charset="0"/>
                                <a:ea typeface="Cambria Math" panose="02040503050406030204" pitchFamily="18" charset="0"/>
                              </a:rPr>
                              <m:t>𝑝𝑜𝑤𝑒𝑟</m:t>
                            </m:r>
                          </m:sup>
                        </m:sSup>
                      </m:den>
                    </m:f>
                  </m:oMath>
                </a14:m>
                <a:r>
                  <a:rPr lang="pt-BR" sz="2400" dirty="0"/>
                  <a:t>,</a:t>
                </a:r>
              </a:p>
              <a:p>
                <a:r>
                  <a:rPr lang="pt-BR" sz="2400" dirty="0"/>
                  <a:t>Onde </a:t>
                </a:r>
                <a14:m>
                  <m:oMath xmlns:m="http://schemas.openxmlformats.org/officeDocument/2006/math">
                    <m:sSub>
                      <m:sSubPr>
                        <m:ctrlPr>
                          <a:rPr lang="pt-BR" sz="2400" i="1">
                            <a:latin typeface="Cambria Math" panose="02040503050406030204" pitchFamily="18" charset="0"/>
                            <a:ea typeface="Cambria Math" panose="02040503050406030204" pitchFamily="18" charset="0"/>
                          </a:rPr>
                        </m:ctrlPr>
                      </m:sSubPr>
                      <m:e>
                        <m:r>
                          <a:rPr lang="pt-BR" sz="2400" i="1">
                            <a:latin typeface="Cambria Math" panose="02040503050406030204" pitchFamily="18" charset="0"/>
                            <a:ea typeface="Cambria Math" panose="02040503050406030204" pitchFamily="18" charset="0"/>
                          </a:rPr>
                          <m:t>𝛼</m:t>
                        </m:r>
                      </m:e>
                      <m:sub>
                        <m:r>
                          <a:rPr lang="pt-BR" sz="2400" i="1">
                            <a:latin typeface="Cambria Math" panose="02040503050406030204" pitchFamily="18" charset="0"/>
                            <a:ea typeface="Cambria Math" panose="02040503050406030204" pitchFamily="18" charset="0"/>
                          </a:rPr>
                          <m:t>𝑖𝑛𝑖𝑡</m:t>
                        </m:r>
                      </m:sub>
                    </m:sSub>
                  </m:oMath>
                </a14:m>
                <a:r>
                  <a:rPr lang="pt-BR" sz="2400" dirty="0"/>
                  <a:t> é o passo inicial (por padrão = 0.01), </a:t>
                </a:r>
                <a14:m>
                  <m:oMath xmlns:m="http://schemas.openxmlformats.org/officeDocument/2006/math">
                    <m:r>
                      <a:rPr lang="pt-BR" sz="2400" i="1">
                        <a:latin typeface="Cambria Math" panose="02040503050406030204" pitchFamily="18" charset="0"/>
                        <a:ea typeface="Cambria Math" panose="02040503050406030204" pitchFamily="18" charset="0"/>
                      </a:rPr>
                      <m:t>𝑖</m:t>
                    </m:r>
                  </m:oMath>
                </a14:m>
                <a:r>
                  <a:rPr lang="pt-BR" sz="2400" dirty="0"/>
                  <a:t> é o número da iteração e </a:t>
                </a:r>
                <a14:m>
                  <m:oMath xmlns:m="http://schemas.openxmlformats.org/officeDocument/2006/math">
                    <m:r>
                      <a:rPr lang="pt-BR" sz="2400" i="1">
                        <a:latin typeface="Cambria Math" panose="02040503050406030204" pitchFamily="18" charset="0"/>
                        <a:ea typeface="Cambria Math" panose="02040503050406030204" pitchFamily="18" charset="0"/>
                      </a:rPr>
                      <m:t>𝑝𝑜𝑤𝑒𝑟</m:t>
                    </m:r>
                  </m:oMath>
                </a14:m>
                <a:r>
                  <a:rPr lang="pt-BR" sz="2400" dirty="0"/>
                  <a:t> é o expoente da escala inversa (por padrão = 0.25).</a:t>
                </a:r>
              </a:p>
              <a:p>
                <a:r>
                  <a:rPr lang="pt-BR" sz="2400" dirty="0"/>
                  <a:t>Os outros tipos de GD não são implementados pela biblioteca.</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4"/>
                <a:ext cx="6620897" cy="4724779"/>
              </a:xfrm>
              <a:blipFill rotWithShape="0">
                <a:blip r:embed="rId3"/>
                <a:stretch>
                  <a:fillRect l="-737" t="-2191" r="-368"/>
                </a:stretch>
              </a:blipFill>
            </p:spPr>
            <p:txBody>
              <a:bodyPr/>
              <a:lstStyle/>
              <a:p>
                <a:r>
                  <a:rPr lang="pt-BR">
                    <a:noFill/>
                  </a:rPr>
                  <a:t> </a:t>
                </a:r>
              </a:p>
            </p:txBody>
          </p:sp>
        </mc:Fallback>
      </mc:AlternateContent>
      <p:pic>
        <p:nvPicPr>
          <p:cNvPr id="4" name="Picture 6" descr="Image result for scikit learn logo">
            <a:extLst>
              <a:ext uri="{FF2B5EF4-FFF2-40B4-BE49-F238E27FC236}">
                <a16:creationId xmlns:a16="http://schemas.microsoft.com/office/drawing/2014/main" xmlns="" id="{87129D40-D136-4716-8871-12CAEC60399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20725" y="5410814"/>
            <a:ext cx="2113420" cy="1139589"/>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1127761" y="3864236"/>
            <a:ext cx="5404884" cy="461665"/>
          </a:xfrm>
          <a:prstGeom prst="rect">
            <a:avLst/>
          </a:prstGeom>
        </p:spPr>
        <p:txBody>
          <a:bodyPr wrap="square">
            <a:spAutoFit/>
          </a:bodyPr>
          <a:lstStyle/>
          <a:p>
            <a:endParaRPr lang="nl-BE" sz="1200" dirty="0"/>
          </a:p>
          <a:p>
            <a:endParaRPr lang="nl-BE" sz="1200" dirty="0"/>
          </a:p>
        </p:txBody>
      </p:sp>
      <p:sp>
        <p:nvSpPr>
          <p:cNvPr id="11" name="Retângulo 10">
            <a:extLst>
              <a:ext uri="{FF2B5EF4-FFF2-40B4-BE49-F238E27FC236}">
                <a16:creationId xmlns:a16="http://schemas.microsoft.com/office/drawing/2014/main" xmlns="" id="{E2309C86-E375-49C0-9806-F51EAEDC56A2}"/>
              </a:ext>
            </a:extLst>
          </p:cNvPr>
          <p:cNvSpPr/>
          <p:nvPr/>
        </p:nvSpPr>
        <p:spPr>
          <a:xfrm>
            <a:off x="7461956" y="1741189"/>
            <a:ext cx="4730044" cy="4893647"/>
          </a:xfrm>
          <a:prstGeom prst="rect">
            <a:avLst/>
          </a:prstGeom>
        </p:spPr>
        <p:txBody>
          <a:bodyPr wrap="square">
            <a:spAutoFit/>
          </a:bodyPr>
          <a:lstStyle/>
          <a:p>
            <a:r>
              <a:rPr lang="pt-BR" sz="1200" b="1" dirty="0" err="1">
                <a:solidFill>
                  <a:srgbClr val="0000FF"/>
                </a:solidFill>
                <a:highlight>
                  <a:srgbClr val="FFFFFF"/>
                </a:highlight>
              </a:rPr>
              <a:t>import</a:t>
            </a:r>
            <a:r>
              <a:rPr lang="pt-BR" sz="1200" dirty="0">
                <a:solidFill>
                  <a:srgbClr val="000000"/>
                </a:solidFill>
                <a:highlight>
                  <a:srgbClr val="FFFFFF"/>
                </a:highlight>
              </a:rPr>
              <a:t> </a:t>
            </a:r>
            <a:r>
              <a:rPr lang="pt-BR" sz="1200" dirty="0" err="1">
                <a:solidFill>
                  <a:srgbClr val="000000"/>
                </a:solidFill>
                <a:highlight>
                  <a:srgbClr val="FFFFFF"/>
                </a:highlight>
              </a:rPr>
              <a:t>numpy</a:t>
            </a:r>
            <a:r>
              <a:rPr lang="pt-BR" sz="1200" dirty="0">
                <a:solidFill>
                  <a:srgbClr val="000000"/>
                </a:solidFill>
                <a:highlight>
                  <a:srgbClr val="FFFFFF"/>
                </a:highlight>
              </a:rPr>
              <a:t> </a:t>
            </a:r>
            <a:r>
              <a:rPr lang="pt-BR" sz="1200" b="1" dirty="0">
                <a:solidFill>
                  <a:srgbClr val="0000FF"/>
                </a:solidFill>
                <a:highlight>
                  <a:srgbClr val="FFFFFF"/>
                </a:highlight>
              </a:rPr>
              <a:t>as</a:t>
            </a:r>
            <a:r>
              <a:rPr lang="pt-BR" sz="1200" dirty="0">
                <a:solidFill>
                  <a:srgbClr val="000000"/>
                </a:solidFill>
                <a:highlight>
                  <a:srgbClr val="FFFFFF"/>
                </a:highlight>
              </a:rPr>
              <a:t> </a:t>
            </a:r>
            <a:r>
              <a:rPr lang="pt-BR" sz="1200" dirty="0" err="1">
                <a:solidFill>
                  <a:srgbClr val="000000"/>
                </a:solidFill>
                <a:highlight>
                  <a:srgbClr val="FFFFFF"/>
                </a:highlight>
              </a:rPr>
              <a:t>np</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pt-BR" sz="1200" dirty="0">
                <a:solidFill>
                  <a:srgbClr val="008000"/>
                </a:solidFill>
                <a:highlight>
                  <a:srgbClr val="FFFFFF"/>
                </a:highlight>
              </a:rPr>
              <a:t># Usamos a classe </a:t>
            </a:r>
            <a:r>
              <a:rPr lang="pt-BR" sz="1200" dirty="0" err="1">
                <a:solidFill>
                  <a:srgbClr val="008000"/>
                </a:solidFill>
                <a:highlight>
                  <a:srgbClr val="FFFFFF"/>
                </a:highlight>
              </a:rPr>
              <a:t>SGDRegressor</a:t>
            </a:r>
            <a:r>
              <a:rPr lang="pt-BR" sz="1200" dirty="0">
                <a:solidFill>
                  <a:srgbClr val="008000"/>
                </a:solidFill>
                <a:highlight>
                  <a:srgbClr val="FFFFFF"/>
                </a:highlight>
              </a:rPr>
              <a:t> do módulo Linear da biblioteca </a:t>
            </a:r>
            <a:r>
              <a:rPr lang="pt-BR" sz="1200" dirty="0" err="1">
                <a:solidFill>
                  <a:srgbClr val="008000"/>
                </a:solidFill>
                <a:highlight>
                  <a:srgbClr val="FFFFFF"/>
                </a:highlight>
              </a:rPr>
              <a:t>sklearn</a:t>
            </a:r>
            <a:r>
              <a:rPr lang="pt-BR" sz="1200" dirty="0">
                <a:solidFill>
                  <a:srgbClr val="008000"/>
                </a:solidFill>
                <a:highlight>
                  <a:srgbClr val="FFFFFF"/>
                </a:highlight>
              </a:rPr>
              <a:t>.</a:t>
            </a:r>
            <a:endParaRPr lang="pt-BR" sz="1200" dirty="0">
              <a:solidFill>
                <a:srgbClr val="000000"/>
              </a:solidFill>
              <a:highlight>
                <a:srgbClr val="FFFFFF"/>
              </a:highlight>
            </a:endParaRPr>
          </a:p>
          <a:p>
            <a:r>
              <a:rPr lang="en-US" sz="1200" b="1" dirty="0">
                <a:solidFill>
                  <a:srgbClr val="0000FF"/>
                </a:solidFill>
                <a:highlight>
                  <a:srgbClr val="FFFFFF"/>
                </a:highlight>
              </a:rPr>
              <a:t>from</a:t>
            </a:r>
            <a:r>
              <a:rPr lang="en-US" sz="1200" dirty="0">
                <a:solidFill>
                  <a:srgbClr val="000000"/>
                </a:solidFill>
                <a:highlight>
                  <a:srgbClr val="FFFFFF"/>
                </a:highlight>
              </a:rPr>
              <a:t> </a:t>
            </a:r>
            <a:r>
              <a:rPr lang="en-US" sz="1200" dirty="0" err="1">
                <a:solidFill>
                  <a:srgbClr val="000000"/>
                </a:solidFill>
                <a:highlight>
                  <a:srgbClr val="FFFFFF"/>
                </a:highlight>
              </a:rPr>
              <a:t>sklearn</a:t>
            </a:r>
            <a:r>
              <a:rPr lang="en-US" sz="1200" b="1" dirty="0" err="1">
                <a:solidFill>
                  <a:srgbClr val="000080"/>
                </a:solidFill>
                <a:highlight>
                  <a:srgbClr val="FFFFFF"/>
                </a:highlight>
              </a:rPr>
              <a:t>.</a:t>
            </a:r>
            <a:r>
              <a:rPr lang="en-US" sz="1200" dirty="0" err="1">
                <a:solidFill>
                  <a:srgbClr val="000000"/>
                </a:solidFill>
                <a:highlight>
                  <a:srgbClr val="FFFFFF"/>
                </a:highlight>
              </a:rPr>
              <a:t>linear_model</a:t>
            </a:r>
            <a:r>
              <a:rPr lang="en-US" sz="1200" dirty="0">
                <a:solidFill>
                  <a:srgbClr val="000000"/>
                </a:solidFill>
                <a:highlight>
                  <a:srgbClr val="FFFFFF"/>
                </a:highlight>
              </a:rPr>
              <a:t> </a:t>
            </a:r>
            <a:r>
              <a:rPr lang="en-US" sz="1200" b="1" dirty="0">
                <a:solidFill>
                  <a:srgbClr val="0000FF"/>
                </a:solidFill>
                <a:highlight>
                  <a:srgbClr val="FFFFFF"/>
                </a:highlight>
              </a:rPr>
              <a:t>import</a:t>
            </a:r>
            <a:r>
              <a:rPr lang="en-US" sz="1200" dirty="0">
                <a:solidFill>
                  <a:srgbClr val="000000"/>
                </a:solidFill>
                <a:highlight>
                  <a:srgbClr val="FFFFFF"/>
                </a:highlight>
              </a:rPr>
              <a:t> </a:t>
            </a:r>
            <a:r>
              <a:rPr lang="en-US" sz="1200" dirty="0" err="1">
                <a:solidFill>
                  <a:srgbClr val="000000"/>
                </a:solidFill>
                <a:highlight>
                  <a:srgbClr val="FFFFFF"/>
                </a:highlight>
              </a:rPr>
              <a:t>SGDRegressor</a:t>
            </a:r>
            <a:endParaRPr lang="en-US" sz="1200" dirty="0">
              <a:solidFill>
                <a:srgbClr val="000000"/>
              </a:solidFill>
              <a:highlight>
                <a:srgbClr val="FFFFFF"/>
              </a:highlight>
            </a:endParaRPr>
          </a:p>
          <a:p>
            <a:endParaRPr lang="pt-BR" sz="1200" dirty="0">
              <a:solidFill>
                <a:srgbClr val="000000"/>
              </a:solidFill>
              <a:highlight>
                <a:srgbClr val="FFFFFF"/>
              </a:highlight>
            </a:endParaRPr>
          </a:p>
          <a:p>
            <a:r>
              <a:rPr lang="pt-BR" sz="1200" dirty="0">
                <a:solidFill>
                  <a:srgbClr val="008000"/>
                </a:solidFill>
                <a:highlight>
                  <a:srgbClr val="FFFFFF"/>
                </a:highlight>
              </a:rPr>
              <a:t># Número de exemplos</a:t>
            </a:r>
            <a:endParaRPr lang="pt-BR" sz="1200" dirty="0">
              <a:solidFill>
                <a:srgbClr val="000000"/>
              </a:solidFill>
              <a:highlight>
                <a:srgbClr val="FFFFFF"/>
              </a:highlight>
            </a:endParaRPr>
          </a:p>
          <a:p>
            <a:r>
              <a:rPr lang="pt-BR" sz="1200" dirty="0">
                <a:solidFill>
                  <a:srgbClr val="000000"/>
                </a:solidFill>
                <a:highlight>
                  <a:srgbClr val="FFFFFF"/>
                </a:highlight>
              </a:rPr>
              <a:t>M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FF0000"/>
                </a:solidFill>
                <a:highlight>
                  <a:srgbClr val="FFFFFF"/>
                </a:highlight>
              </a:rPr>
              <a:t>1000</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pt-BR" sz="1200" dirty="0">
                <a:solidFill>
                  <a:srgbClr val="008000"/>
                </a:solidFill>
                <a:highlight>
                  <a:srgbClr val="FFFFFF"/>
                </a:highlight>
              </a:rPr>
              <a:t># Criamos os </a:t>
            </a:r>
            <a:r>
              <a:rPr lang="pt-BR" sz="1200" dirty="0" err="1">
                <a:solidFill>
                  <a:srgbClr val="008000"/>
                </a:solidFill>
                <a:highlight>
                  <a:srgbClr val="FFFFFF"/>
                </a:highlight>
              </a:rPr>
              <a:t>features</a:t>
            </a:r>
            <a:r>
              <a:rPr lang="pt-BR" sz="1200" dirty="0">
                <a:solidFill>
                  <a:srgbClr val="008000"/>
                </a:solidFill>
                <a:highlight>
                  <a:srgbClr val="FFFFFF"/>
                </a:highlight>
              </a:rPr>
              <a:t> e </a:t>
            </a:r>
            <a:r>
              <a:rPr lang="pt-BR" sz="1200" dirty="0" err="1">
                <a:solidFill>
                  <a:srgbClr val="008000"/>
                </a:solidFill>
                <a:highlight>
                  <a:srgbClr val="FFFFFF"/>
                </a:highlight>
              </a:rPr>
              <a:t>labels</a:t>
            </a:r>
            <a:r>
              <a:rPr lang="pt-BR" sz="1200" dirty="0">
                <a:solidFill>
                  <a:srgbClr val="008000"/>
                </a:solidFill>
                <a:highlight>
                  <a:srgbClr val="FFFFFF"/>
                </a:highlight>
              </a:rPr>
              <a:t>.</a:t>
            </a:r>
            <a:endParaRPr lang="pt-BR" sz="1200" dirty="0">
              <a:solidFill>
                <a:srgbClr val="000000"/>
              </a:solidFill>
              <a:highlight>
                <a:srgbClr val="FFFFFF"/>
              </a:highlight>
            </a:endParaRPr>
          </a:p>
          <a:p>
            <a:r>
              <a:rPr lang="sv-SE" sz="1200" dirty="0">
                <a:solidFill>
                  <a:srgbClr val="000000"/>
                </a:solidFill>
                <a:highlight>
                  <a:srgbClr val="FFFFFF"/>
                </a:highlight>
              </a:rPr>
              <a:t>x1 </a:t>
            </a:r>
            <a:r>
              <a:rPr lang="sv-SE" sz="1200" b="1" dirty="0">
                <a:solidFill>
                  <a:srgbClr val="000080"/>
                </a:solidFill>
                <a:highlight>
                  <a:srgbClr val="FFFFFF"/>
                </a:highlight>
              </a:rPr>
              <a:t>=</a:t>
            </a:r>
            <a:r>
              <a:rPr lang="sv-SE" sz="1200" dirty="0">
                <a:solidFill>
                  <a:srgbClr val="000000"/>
                </a:solidFill>
                <a:highlight>
                  <a:srgbClr val="FFFFFF"/>
                </a:highlight>
              </a:rPr>
              <a:t> np</a:t>
            </a:r>
            <a:r>
              <a:rPr lang="sv-SE" sz="1200" b="1" dirty="0">
                <a:solidFill>
                  <a:srgbClr val="000080"/>
                </a:solidFill>
                <a:highlight>
                  <a:srgbClr val="FFFFFF"/>
                </a:highlight>
              </a:rPr>
              <a:t>.</a:t>
            </a:r>
            <a:r>
              <a:rPr lang="sv-SE" sz="1200" dirty="0">
                <a:solidFill>
                  <a:srgbClr val="000000"/>
                </a:solidFill>
                <a:highlight>
                  <a:srgbClr val="FFFFFF"/>
                </a:highlight>
              </a:rPr>
              <a:t>random</a:t>
            </a:r>
            <a:r>
              <a:rPr lang="sv-SE" sz="1200" b="1" dirty="0">
                <a:solidFill>
                  <a:srgbClr val="000080"/>
                </a:solidFill>
                <a:highlight>
                  <a:srgbClr val="FFFFFF"/>
                </a:highlight>
              </a:rPr>
              <a:t>.</a:t>
            </a:r>
            <a:r>
              <a:rPr lang="sv-SE" sz="1200" dirty="0">
                <a:solidFill>
                  <a:srgbClr val="000000"/>
                </a:solidFill>
                <a:highlight>
                  <a:srgbClr val="FFFFFF"/>
                </a:highlight>
              </a:rPr>
              <a:t>randn</a:t>
            </a:r>
            <a:r>
              <a:rPr lang="sv-SE" sz="1200" b="1" dirty="0">
                <a:solidFill>
                  <a:srgbClr val="000080"/>
                </a:solidFill>
                <a:highlight>
                  <a:srgbClr val="FFFFFF"/>
                </a:highlight>
              </a:rPr>
              <a:t>(</a:t>
            </a:r>
            <a:r>
              <a:rPr lang="sv-SE" sz="1200" dirty="0">
                <a:solidFill>
                  <a:srgbClr val="000000"/>
                </a:solidFill>
                <a:highlight>
                  <a:srgbClr val="FFFFFF"/>
                </a:highlight>
              </a:rPr>
              <a:t>M</a:t>
            </a:r>
            <a:r>
              <a:rPr lang="sv-SE" sz="1200" b="1" dirty="0">
                <a:solidFill>
                  <a:srgbClr val="000080"/>
                </a:solidFill>
                <a:highlight>
                  <a:srgbClr val="FFFFFF"/>
                </a:highlight>
              </a:rPr>
              <a:t>,</a:t>
            </a:r>
            <a:r>
              <a:rPr lang="sv-SE" sz="1200" dirty="0">
                <a:solidFill>
                  <a:srgbClr val="000000"/>
                </a:solidFill>
                <a:highlight>
                  <a:srgbClr val="FFFFFF"/>
                </a:highlight>
              </a:rPr>
              <a:t> </a:t>
            </a:r>
            <a:r>
              <a:rPr lang="sv-SE" sz="1200" dirty="0">
                <a:solidFill>
                  <a:srgbClr val="FF0000"/>
                </a:solidFill>
                <a:highlight>
                  <a:srgbClr val="FFFFFF"/>
                </a:highlight>
              </a:rPr>
              <a:t>1</a:t>
            </a:r>
            <a:r>
              <a:rPr lang="sv-SE" sz="1200" b="1" dirty="0">
                <a:solidFill>
                  <a:srgbClr val="000080"/>
                </a:solidFill>
                <a:highlight>
                  <a:srgbClr val="FFFFFF"/>
                </a:highlight>
              </a:rPr>
              <a:t>)</a:t>
            </a:r>
            <a:endParaRPr lang="sv-SE" sz="1200" dirty="0">
              <a:solidFill>
                <a:srgbClr val="000000"/>
              </a:solidFill>
              <a:highlight>
                <a:srgbClr val="FFFFFF"/>
              </a:highlight>
            </a:endParaRPr>
          </a:p>
          <a:p>
            <a:r>
              <a:rPr lang="sv-SE" sz="1200" dirty="0">
                <a:solidFill>
                  <a:srgbClr val="000000"/>
                </a:solidFill>
                <a:highlight>
                  <a:srgbClr val="FFFFFF"/>
                </a:highlight>
              </a:rPr>
              <a:t>x2 </a:t>
            </a:r>
            <a:r>
              <a:rPr lang="sv-SE" sz="1200" b="1" dirty="0">
                <a:solidFill>
                  <a:srgbClr val="000080"/>
                </a:solidFill>
                <a:highlight>
                  <a:srgbClr val="FFFFFF"/>
                </a:highlight>
              </a:rPr>
              <a:t>=</a:t>
            </a:r>
            <a:r>
              <a:rPr lang="sv-SE" sz="1200" dirty="0">
                <a:solidFill>
                  <a:srgbClr val="000000"/>
                </a:solidFill>
                <a:highlight>
                  <a:srgbClr val="FFFFFF"/>
                </a:highlight>
              </a:rPr>
              <a:t> np</a:t>
            </a:r>
            <a:r>
              <a:rPr lang="sv-SE" sz="1200" b="1" dirty="0">
                <a:solidFill>
                  <a:srgbClr val="000080"/>
                </a:solidFill>
                <a:highlight>
                  <a:srgbClr val="FFFFFF"/>
                </a:highlight>
              </a:rPr>
              <a:t>.</a:t>
            </a:r>
            <a:r>
              <a:rPr lang="sv-SE" sz="1200" dirty="0">
                <a:solidFill>
                  <a:srgbClr val="000000"/>
                </a:solidFill>
                <a:highlight>
                  <a:srgbClr val="FFFFFF"/>
                </a:highlight>
              </a:rPr>
              <a:t>random</a:t>
            </a:r>
            <a:r>
              <a:rPr lang="sv-SE" sz="1200" b="1" dirty="0">
                <a:solidFill>
                  <a:srgbClr val="000080"/>
                </a:solidFill>
                <a:highlight>
                  <a:srgbClr val="FFFFFF"/>
                </a:highlight>
              </a:rPr>
              <a:t>.</a:t>
            </a:r>
            <a:r>
              <a:rPr lang="sv-SE" sz="1200" dirty="0">
                <a:solidFill>
                  <a:srgbClr val="000000"/>
                </a:solidFill>
                <a:highlight>
                  <a:srgbClr val="FFFFFF"/>
                </a:highlight>
              </a:rPr>
              <a:t>randn</a:t>
            </a:r>
            <a:r>
              <a:rPr lang="sv-SE" sz="1200" b="1" dirty="0">
                <a:solidFill>
                  <a:srgbClr val="000080"/>
                </a:solidFill>
                <a:highlight>
                  <a:srgbClr val="FFFFFF"/>
                </a:highlight>
              </a:rPr>
              <a:t>(</a:t>
            </a:r>
            <a:r>
              <a:rPr lang="sv-SE" sz="1200" dirty="0">
                <a:solidFill>
                  <a:srgbClr val="000000"/>
                </a:solidFill>
                <a:highlight>
                  <a:srgbClr val="FFFFFF"/>
                </a:highlight>
              </a:rPr>
              <a:t>M</a:t>
            </a:r>
            <a:r>
              <a:rPr lang="sv-SE" sz="1200" b="1" dirty="0">
                <a:solidFill>
                  <a:srgbClr val="000080"/>
                </a:solidFill>
                <a:highlight>
                  <a:srgbClr val="FFFFFF"/>
                </a:highlight>
              </a:rPr>
              <a:t>,</a:t>
            </a:r>
            <a:r>
              <a:rPr lang="sv-SE" sz="1200" dirty="0">
                <a:solidFill>
                  <a:srgbClr val="000000"/>
                </a:solidFill>
                <a:highlight>
                  <a:srgbClr val="FFFFFF"/>
                </a:highlight>
              </a:rPr>
              <a:t> </a:t>
            </a:r>
            <a:r>
              <a:rPr lang="sv-SE" sz="1200" dirty="0">
                <a:solidFill>
                  <a:srgbClr val="FF0000"/>
                </a:solidFill>
                <a:highlight>
                  <a:srgbClr val="FFFFFF"/>
                </a:highlight>
              </a:rPr>
              <a:t>1</a:t>
            </a:r>
            <a:r>
              <a:rPr lang="sv-SE" sz="1200" b="1" dirty="0">
                <a:solidFill>
                  <a:srgbClr val="000080"/>
                </a:solidFill>
                <a:highlight>
                  <a:srgbClr val="FFFFFF"/>
                </a:highlight>
              </a:rPr>
              <a:t>)</a:t>
            </a:r>
            <a:endParaRPr lang="sv-SE" sz="1200" dirty="0">
              <a:solidFill>
                <a:srgbClr val="000000"/>
              </a:solidFill>
              <a:highlight>
                <a:srgbClr val="FFFFFF"/>
              </a:highlight>
            </a:endParaRPr>
          </a:p>
          <a:p>
            <a:r>
              <a:rPr lang="es-ES" sz="1200" dirty="0">
                <a:solidFill>
                  <a:srgbClr val="000000"/>
                </a:solidFill>
                <a:highlight>
                  <a:srgbClr val="FFFFFF"/>
                </a:highlight>
              </a:rPr>
              <a:t>y </a:t>
            </a:r>
            <a:r>
              <a:rPr lang="es-ES" sz="1200" b="1" dirty="0">
                <a:solidFill>
                  <a:srgbClr val="000080"/>
                </a:solidFill>
                <a:highlight>
                  <a:srgbClr val="FFFFFF"/>
                </a:highlight>
              </a:rPr>
              <a:t>=</a:t>
            </a:r>
            <a:r>
              <a:rPr lang="es-ES" sz="1200" dirty="0">
                <a:solidFill>
                  <a:srgbClr val="000000"/>
                </a:solidFill>
                <a:highlight>
                  <a:srgbClr val="FFFFFF"/>
                </a:highlight>
              </a:rPr>
              <a:t> </a:t>
            </a:r>
            <a:r>
              <a:rPr lang="es-ES" sz="1200" dirty="0">
                <a:solidFill>
                  <a:srgbClr val="FF0000"/>
                </a:solidFill>
                <a:highlight>
                  <a:srgbClr val="FFFFFF"/>
                </a:highlight>
              </a:rPr>
              <a:t>2</a:t>
            </a:r>
            <a:r>
              <a:rPr lang="es-ES" sz="1200" b="1" dirty="0">
                <a:solidFill>
                  <a:srgbClr val="000080"/>
                </a:solidFill>
                <a:highlight>
                  <a:srgbClr val="FFFFFF"/>
                </a:highlight>
              </a:rPr>
              <a:t>*</a:t>
            </a:r>
            <a:r>
              <a:rPr lang="es-ES" sz="1200" dirty="0">
                <a:solidFill>
                  <a:srgbClr val="000000"/>
                </a:solidFill>
                <a:highlight>
                  <a:srgbClr val="FFFFFF"/>
                </a:highlight>
              </a:rPr>
              <a:t>x1 </a:t>
            </a:r>
            <a:r>
              <a:rPr lang="es-ES" sz="1200" b="1" dirty="0">
                <a:solidFill>
                  <a:srgbClr val="000080"/>
                </a:solidFill>
                <a:highlight>
                  <a:srgbClr val="FFFFFF"/>
                </a:highlight>
              </a:rPr>
              <a:t>+</a:t>
            </a:r>
            <a:r>
              <a:rPr lang="es-ES" sz="1200" dirty="0">
                <a:solidFill>
                  <a:srgbClr val="000000"/>
                </a:solidFill>
                <a:highlight>
                  <a:srgbClr val="FFFFFF"/>
                </a:highlight>
              </a:rPr>
              <a:t> </a:t>
            </a:r>
            <a:r>
              <a:rPr lang="es-ES" sz="1200" dirty="0">
                <a:solidFill>
                  <a:srgbClr val="FF0000"/>
                </a:solidFill>
                <a:highlight>
                  <a:srgbClr val="FFFFFF"/>
                </a:highlight>
              </a:rPr>
              <a:t>4</a:t>
            </a:r>
            <a:r>
              <a:rPr lang="es-ES" sz="1200" b="1" dirty="0">
                <a:solidFill>
                  <a:srgbClr val="000080"/>
                </a:solidFill>
                <a:highlight>
                  <a:srgbClr val="FFFFFF"/>
                </a:highlight>
              </a:rPr>
              <a:t>*</a:t>
            </a:r>
            <a:r>
              <a:rPr lang="es-ES" sz="1200" dirty="0">
                <a:solidFill>
                  <a:srgbClr val="000000"/>
                </a:solidFill>
                <a:highlight>
                  <a:srgbClr val="FFFFFF"/>
                </a:highlight>
              </a:rPr>
              <a:t>x2 </a:t>
            </a:r>
            <a:r>
              <a:rPr lang="es-ES" sz="1200" b="1" dirty="0">
                <a:solidFill>
                  <a:srgbClr val="000080"/>
                </a:solidFill>
                <a:highlight>
                  <a:srgbClr val="FFFFFF"/>
                </a:highlight>
              </a:rPr>
              <a:t>+</a:t>
            </a:r>
            <a:r>
              <a:rPr lang="es-ES" sz="1200" dirty="0">
                <a:solidFill>
                  <a:srgbClr val="000000"/>
                </a:solidFill>
                <a:highlight>
                  <a:srgbClr val="FFFFFF"/>
                </a:highlight>
              </a:rPr>
              <a:t> </a:t>
            </a:r>
            <a:r>
              <a:rPr lang="es-ES" sz="1200" dirty="0" err="1">
                <a:solidFill>
                  <a:srgbClr val="000000"/>
                </a:solidFill>
                <a:highlight>
                  <a:srgbClr val="FFFFFF"/>
                </a:highlight>
              </a:rPr>
              <a:t>np</a:t>
            </a:r>
            <a:r>
              <a:rPr lang="es-ES" sz="1200" b="1" dirty="0" err="1">
                <a:solidFill>
                  <a:srgbClr val="000080"/>
                </a:solidFill>
                <a:highlight>
                  <a:srgbClr val="FFFFFF"/>
                </a:highlight>
              </a:rPr>
              <a:t>.</a:t>
            </a:r>
            <a:r>
              <a:rPr lang="es-ES" sz="1200" dirty="0" err="1">
                <a:solidFill>
                  <a:srgbClr val="000000"/>
                </a:solidFill>
                <a:highlight>
                  <a:srgbClr val="FFFFFF"/>
                </a:highlight>
              </a:rPr>
              <a:t>random</a:t>
            </a:r>
            <a:r>
              <a:rPr lang="es-ES" sz="1200" b="1" dirty="0" err="1">
                <a:solidFill>
                  <a:srgbClr val="000080"/>
                </a:solidFill>
                <a:highlight>
                  <a:srgbClr val="FFFFFF"/>
                </a:highlight>
              </a:rPr>
              <a:t>.</a:t>
            </a:r>
            <a:r>
              <a:rPr lang="es-ES" sz="1200" dirty="0" err="1">
                <a:solidFill>
                  <a:srgbClr val="000000"/>
                </a:solidFill>
                <a:highlight>
                  <a:srgbClr val="FFFFFF"/>
                </a:highlight>
              </a:rPr>
              <a:t>randn</a:t>
            </a:r>
            <a:r>
              <a:rPr lang="es-ES" sz="1200" b="1" dirty="0">
                <a:solidFill>
                  <a:srgbClr val="000080"/>
                </a:solidFill>
                <a:highlight>
                  <a:srgbClr val="FFFFFF"/>
                </a:highlight>
              </a:rPr>
              <a:t>(</a:t>
            </a:r>
            <a:r>
              <a:rPr lang="es-ES" sz="1200" dirty="0">
                <a:solidFill>
                  <a:srgbClr val="000000"/>
                </a:solidFill>
                <a:highlight>
                  <a:srgbClr val="FFFFFF"/>
                </a:highlight>
              </a:rPr>
              <a:t>M</a:t>
            </a:r>
            <a:r>
              <a:rPr lang="es-ES" sz="1200" b="1" dirty="0">
                <a:solidFill>
                  <a:srgbClr val="000080"/>
                </a:solidFill>
                <a:highlight>
                  <a:srgbClr val="FFFFFF"/>
                </a:highlight>
              </a:rPr>
              <a:t>,</a:t>
            </a:r>
            <a:r>
              <a:rPr lang="es-ES" sz="1200" dirty="0">
                <a:solidFill>
                  <a:srgbClr val="000000"/>
                </a:solidFill>
                <a:highlight>
                  <a:srgbClr val="FFFFFF"/>
                </a:highlight>
              </a:rPr>
              <a:t> </a:t>
            </a:r>
            <a:r>
              <a:rPr lang="es-ES" sz="1200" dirty="0">
                <a:solidFill>
                  <a:srgbClr val="FF0000"/>
                </a:solidFill>
                <a:highlight>
                  <a:srgbClr val="FFFFFF"/>
                </a:highlight>
              </a:rPr>
              <a:t>1</a:t>
            </a:r>
            <a:r>
              <a:rPr lang="es-ES" sz="1200" b="1" dirty="0">
                <a:solidFill>
                  <a:srgbClr val="000080"/>
                </a:solidFill>
                <a:highlight>
                  <a:srgbClr val="FFFFFF"/>
                </a:highlight>
              </a:rPr>
              <a:t>)</a:t>
            </a:r>
            <a:endParaRPr lang="es-ES" sz="1200" dirty="0">
              <a:solidFill>
                <a:srgbClr val="000000"/>
              </a:solidFill>
              <a:highlight>
                <a:srgbClr val="FFFFFF"/>
              </a:highlight>
            </a:endParaRPr>
          </a:p>
          <a:p>
            <a:endParaRPr lang="pt-BR" sz="1200" dirty="0">
              <a:solidFill>
                <a:srgbClr val="000000"/>
              </a:solidFill>
              <a:highlight>
                <a:srgbClr val="FFFFFF"/>
              </a:highlight>
            </a:endParaRPr>
          </a:p>
          <a:p>
            <a:r>
              <a:rPr lang="pt-BR" sz="1200" dirty="0">
                <a:solidFill>
                  <a:srgbClr val="008000"/>
                </a:solidFill>
                <a:highlight>
                  <a:srgbClr val="FFFFFF"/>
                </a:highlight>
              </a:rPr>
              <a:t># Concatena os vetores coluna x1 e x2.</a:t>
            </a:r>
            <a:endParaRPr lang="pt-BR" sz="1200" dirty="0">
              <a:solidFill>
                <a:srgbClr val="000000"/>
              </a:solidFill>
              <a:highlight>
                <a:srgbClr val="FFFFFF"/>
              </a:highlight>
            </a:endParaRPr>
          </a:p>
          <a:p>
            <a:r>
              <a:rPr lang="pl-PL" sz="1200" dirty="0">
                <a:solidFill>
                  <a:srgbClr val="000000"/>
                </a:solidFill>
                <a:highlight>
                  <a:srgbClr val="FFFFFF"/>
                </a:highlight>
              </a:rPr>
              <a:t>X </a:t>
            </a:r>
            <a:r>
              <a:rPr lang="pl-PL" sz="1200" b="1" dirty="0">
                <a:solidFill>
                  <a:srgbClr val="000080"/>
                </a:solidFill>
                <a:highlight>
                  <a:srgbClr val="FFFFFF"/>
                </a:highlight>
              </a:rPr>
              <a:t>=</a:t>
            </a:r>
            <a:r>
              <a:rPr lang="pl-PL" sz="1200" dirty="0">
                <a:solidFill>
                  <a:srgbClr val="000000"/>
                </a:solidFill>
                <a:highlight>
                  <a:srgbClr val="FFFFFF"/>
                </a:highlight>
              </a:rPr>
              <a:t> np</a:t>
            </a:r>
            <a:r>
              <a:rPr lang="pl-PL" sz="1200" b="1" dirty="0">
                <a:solidFill>
                  <a:srgbClr val="000080"/>
                </a:solidFill>
                <a:highlight>
                  <a:srgbClr val="FFFFFF"/>
                </a:highlight>
              </a:rPr>
              <a:t>.</a:t>
            </a:r>
            <a:r>
              <a:rPr lang="pl-PL" sz="1200" dirty="0">
                <a:solidFill>
                  <a:srgbClr val="000000"/>
                </a:solidFill>
                <a:highlight>
                  <a:srgbClr val="FFFFFF"/>
                </a:highlight>
              </a:rPr>
              <a:t>c_</a:t>
            </a:r>
            <a:r>
              <a:rPr lang="pl-PL" sz="1200" b="1" dirty="0">
                <a:solidFill>
                  <a:srgbClr val="000080"/>
                </a:solidFill>
                <a:highlight>
                  <a:srgbClr val="FFFFFF"/>
                </a:highlight>
              </a:rPr>
              <a:t>[</a:t>
            </a:r>
            <a:r>
              <a:rPr lang="pl-PL" sz="1200" dirty="0">
                <a:solidFill>
                  <a:srgbClr val="000000"/>
                </a:solidFill>
                <a:highlight>
                  <a:srgbClr val="FFFFFF"/>
                </a:highlight>
              </a:rPr>
              <a:t>x1</a:t>
            </a:r>
            <a:r>
              <a:rPr lang="pl-PL" sz="1200" b="1" dirty="0">
                <a:solidFill>
                  <a:srgbClr val="000080"/>
                </a:solidFill>
                <a:highlight>
                  <a:srgbClr val="FFFFFF"/>
                </a:highlight>
              </a:rPr>
              <a:t>,</a:t>
            </a:r>
            <a:r>
              <a:rPr lang="pl-PL" sz="1200" dirty="0">
                <a:solidFill>
                  <a:srgbClr val="000000"/>
                </a:solidFill>
                <a:highlight>
                  <a:srgbClr val="FFFFFF"/>
                </a:highlight>
              </a:rPr>
              <a:t> x2</a:t>
            </a:r>
            <a:r>
              <a:rPr lang="pl-PL" sz="1200" b="1" dirty="0">
                <a:solidFill>
                  <a:srgbClr val="000080"/>
                </a:solidFill>
                <a:highlight>
                  <a:srgbClr val="FFFFFF"/>
                </a:highlight>
              </a:rPr>
              <a:t>]</a:t>
            </a:r>
            <a:endParaRPr lang="pl-PL" sz="1200" dirty="0">
              <a:solidFill>
                <a:srgbClr val="000000"/>
              </a:solidFill>
              <a:highlight>
                <a:srgbClr val="FFFFFF"/>
              </a:highlight>
            </a:endParaRPr>
          </a:p>
          <a:p>
            <a:endParaRPr lang="pt-BR" sz="1200" dirty="0">
              <a:solidFill>
                <a:srgbClr val="000000"/>
              </a:solidFill>
              <a:highlight>
                <a:srgbClr val="FFFFFF"/>
              </a:highlight>
            </a:endParaRPr>
          </a:p>
          <a:p>
            <a:r>
              <a:rPr lang="pt-BR" sz="1200" dirty="0">
                <a:solidFill>
                  <a:srgbClr val="008000"/>
                </a:solidFill>
                <a:highlight>
                  <a:srgbClr val="FFFFFF"/>
                </a:highlight>
              </a:rPr>
              <a:t># Instancia a classe </a:t>
            </a:r>
            <a:r>
              <a:rPr lang="pt-BR" sz="1200" dirty="0" err="1">
                <a:solidFill>
                  <a:srgbClr val="008000"/>
                </a:solidFill>
                <a:highlight>
                  <a:srgbClr val="FFFFFF"/>
                </a:highlight>
              </a:rPr>
              <a:t>SGDRegressor</a:t>
            </a:r>
            <a:r>
              <a:rPr lang="pt-BR" sz="1200" dirty="0">
                <a:solidFill>
                  <a:srgbClr val="008000"/>
                </a:solidFill>
                <a:highlight>
                  <a:srgbClr val="FFFFFF"/>
                </a:highlight>
              </a:rPr>
              <a:t>.</a:t>
            </a:r>
            <a:endParaRPr lang="pt-BR" sz="1200" dirty="0">
              <a:solidFill>
                <a:srgbClr val="000000"/>
              </a:solidFill>
              <a:highlight>
                <a:srgbClr val="FFFFFF"/>
              </a:highlight>
            </a:endParaRPr>
          </a:p>
          <a:p>
            <a:r>
              <a:rPr lang="pt-BR" sz="1200" dirty="0" err="1">
                <a:solidFill>
                  <a:srgbClr val="000000"/>
                </a:solidFill>
                <a:highlight>
                  <a:srgbClr val="FFFFFF"/>
                </a:highlight>
              </a:rPr>
              <a:t>sgd_reg</a:t>
            </a:r>
            <a:r>
              <a:rPr lang="pt-BR" sz="1200" dirty="0">
                <a:solidFill>
                  <a:srgbClr val="000000"/>
                </a:solidFill>
                <a:highlight>
                  <a:srgbClr val="FFFFFF"/>
                </a:highlight>
              </a:rPr>
              <a:t>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err="1">
                <a:solidFill>
                  <a:srgbClr val="000000"/>
                </a:solidFill>
                <a:highlight>
                  <a:srgbClr val="FFFFFF"/>
                </a:highlight>
              </a:rPr>
              <a:t>SGDRegressor</a:t>
            </a:r>
            <a:r>
              <a:rPr lang="pt-BR" sz="1200" b="1" dirty="0">
                <a:solidFill>
                  <a:srgbClr val="000080"/>
                </a:solidFill>
                <a:highlight>
                  <a:srgbClr val="FFFFFF"/>
                </a:highlight>
              </a:rPr>
              <a:t>(</a:t>
            </a:r>
            <a:r>
              <a:rPr lang="pt-BR" sz="1200" dirty="0" err="1">
                <a:solidFill>
                  <a:srgbClr val="000000"/>
                </a:solidFill>
                <a:highlight>
                  <a:srgbClr val="FFFFFF"/>
                </a:highlight>
              </a:rPr>
              <a:t>max_iter</a:t>
            </a:r>
            <a:r>
              <a:rPr lang="pt-BR" sz="1200" b="1" dirty="0">
                <a:solidFill>
                  <a:srgbClr val="000080"/>
                </a:solidFill>
                <a:highlight>
                  <a:srgbClr val="FFFFFF"/>
                </a:highlight>
              </a:rPr>
              <a:t>=</a:t>
            </a:r>
            <a:r>
              <a:rPr lang="pt-BR" sz="1200" dirty="0">
                <a:solidFill>
                  <a:srgbClr val="FF0000"/>
                </a:solidFill>
                <a:highlight>
                  <a:srgbClr val="FFFFFF"/>
                </a:highlight>
              </a:rPr>
              <a:t>50</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err="1">
                <a:solidFill>
                  <a:srgbClr val="000000"/>
                </a:solidFill>
                <a:highlight>
                  <a:srgbClr val="FFFFFF"/>
                </a:highlight>
              </a:rPr>
              <a:t>fit_intercept</a:t>
            </a:r>
            <a:r>
              <a:rPr lang="pt-BR" sz="1200" b="1" dirty="0">
                <a:solidFill>
                  <a:srgbClr val="000080"/>
                </a:solidFill>
                <a:highlight>
                  <a:srgbClr val="FFFFFF"/>
                </a:highlight>
              </a:rPr>
              <a:t>=</a:t>
            </a:r>
            <a:r>
              <a:rPr lang="pt-BR" sz="1200" b="1" dirty="0">
                <a:solidFill>
                  <a:srgbClr val="880088"/>
                </a:solidFill>
                <a:highlight>
                  <a:srgbClr val="FFFFFF"/>
                </a:highlight>
              </a:rPr>
              <a:t>False</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8000"/>
                </a:solidFill>
                <a:highlight>
                  <a:srgbClr val="FFFFFF"/>
                </a:highlight>
              </a:rPr>
              <a:t># Treina o modelo.</a:t>
            </a:r>
            <a:endParaRPr lang="pt-BR" sz="1200" dirty="0">
              <a:solidFill>
                <a:srgbClr val="000000"/>
              </a:solidFill>
              <a:highlight>
                <a:srgbClr val="FFFFFF"/>
              </a:highlight>
            </a:endParaRPr>
          </a:p>
          <a:p>
            <a:r>
              <a:rPr lang="pt-BR" sz="1200" dirty="0" err="1">
                <a:solidFill>
                  <a:srgbClr val="000000"/>
                </a:solidFill>
                <a:highlight>
                  <a:srgbClr val="FFFFFF"/>
                </a:highlight>
              </a:rPr>
              <a:t>sgd_reg</a:t>
            </a:r>
            <a:r>
              <a:rPr lang="pt-BR" sz="1200" b="1" dirty="0" err="1">
                <a:solidFill>
                  <a:srgbClr val="000080"/>
                </a:solidFill>
                <a:highlight>
                  <a:srgbClr val="FFFFFF"/>
                </a:highlight>
              </a:rPr>
              <a:t>.</a:t>
            </a:r>
            <a:r>
              <a:rPr lang="pt-BR" sz="1200" dirty="0" err="1">
                <a:solidFill>
                  <a:srgbClr val="000000"/>
                </a:solidFill>
                <a:highlight>
                  <a:srgbClr val="FFFFFF"/>
                </a:highlight>
              </a:rPr>
              <a:t>fit</a:t>
            </a:r>
            <a:r>
              <a:rPr lang="pt-BR" sz="1200" b="1" dirty="0">
                <a:solidFill>
                  <a:srgbClr val="000080"/>
                </a:solidFill>
                <a:highlight>
                  <a:srgbClr val="FFFFFF"/>
                </a:highlight>
              </a:rPr>
              <a:t>(</a:t>
            </a:r>
            <a:r>
              <a:rPr lang="pt-BR" sz="1200" dirty="0">
                <a:solidFill>
                  <a:srgbClr val="000000"/>
                </a:solidFill>
                <a:highlight>
                  <a:srgbClr val="FFFFFF"/>
                </a:highlight>
              </a:rPr>
              <a:t>X</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err="1">
                <a:solidFill>
                  <a:srgbClr val="000000"/>
                </a:solidFill>
                <a:highlight>
                  <a:srgbClr val="FFFFFF"/>
                </a:highlight>
              </a:rPr>
              <a:t>y</a:t>
            </a:r>
            <a:r>
              <a:rPr lang="pt-BR" sz="1200" b="1" dirty="0" err="1">
                <a:solidFill>
                  <a:srgbClr val="000080"/>
                </a:solidFill>
                <a:highlight>
                  <a:srgbClr val="FFFFFF"/>
                </a:highlight>
              </a:rPr>
              <a:t>.</a:t>
            </a:r>
            <a:r>
              <a:rPr lang="pt-BR" sz="1200" dirty="0" err="1">
                <a:solidFill>
                  <a:srgbClr val="000000"/>
                </a:solidFill>
                <a:highlight>
                  <a:srgbClr val="FFFFFF"/>
                </a:highlight>
              </a:rPr>
              <a:t>ravel</a:t>
            </a:r>
            <a:r>
              <a:rPr lang="pt-BR" sz="1200" b="1" dirty="0">
                <a:solidFill>
                  <a:srgbClr val="000080"/>
                </a:solidFill>
                <a:highlight>
                  <a:srgbClr val="FFFFFF"/>
                </a:highlight>
              </a:rPr>
              <a:t>())</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pt-BR" sz="1200" b="1" dirty="0">
                <a:solidFill>
                  <a:srgbClr val="880088"/>
                </a:solidFill>
                <a:highlight>
                  <a:srgbClr val="FFFFFF"/>
                </a:highlight>
              </a:rPr>
              <a:t>print</a:t>
            </a:r>
            <a:r>
              <a:rPr lang="pt-BR" sz="1200" b="1" dirty="0">
                <a:solidFill>
                  <a:srgbClr val="000080"/>
                </a:solidFill>
                <a:highlight>
                  <a:srgbClr val="FFFFFF"/>
                </a:highlight>
              </a:rPr>
              <a:t>(</a:t>
            </a:r>
            <a:r>
              <a:rPr lang="pt-BR" sz="1200" dirty="0">
                <a:solidFill>
                  <a:srgbClr val="808080"/>
                </a:solidFill>
                <a:highlight>
                  <a:srgbClr val="FFFFFF"/>
                </a:highlight>
              </a:rPr>
              <a:t>'a1: %1.4f'</a:t>
            </a:r>
            <a:r>
              <a:rPr lang="pt-BR" sz="1200" dirty="0">
                <a:solidFill>
                  <a:srgbClr val="000000"/>
                </a:solidFill>
                <a:highlight>
                  <a:srgbClr val="FFFFFF"/>
                </a:highlight>
              </a:rPr>
              <a:t>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b="1" dirty="0">
                <a:solidFill>
                  <a:srgbClr val="000080"/>
                </a:solidFill>
                <a:highlight>
                  <a:srgbClr val="FFFFFF"/>
                </a:highlight>
              </a:rPr>
              <a:t>(</a:t>
            </a:r>
            <a:r>
              <a:rPr lang="pt-BR" sz="1200" dirty="0" err="1">
                <a:solidFill>
                  <a:srgbClr val="000000"/>
                </a:solidFill>
                <a:highlight>
                  <a:srgbClr val="FFFFFF"/>
                </a:highlight>
              </a:rPr>
              <a:t>sgd_reg</a:t>
            </a:r>
            <a:r>
              <a:rPr lang="pt-BR" sz="1200" b="1" dirty="0" err="1">
                <a:solidFill>
                  <a:srgbClr val="000080"/>
                </a:solidFill>
                <a:highlight>
                  <a:srgbClr val="FFFFFF"/>
                </a:highlight>
              </a:rPr>
              <a:t>.</a:t>
            </a:r>
            <a:r>
              <a:rPr lang="pt-BR" sz="1200" dirty="0" err="1">
                <a:solidFill>
                  <a:srgbClr val="000000"/>
                </a:solidFill>
                <a:highlight>
                  <a:srgbClr val="FFFFFF"/>
                </a:highlight>
              </a:rPr>
              <a:t>coef</a:t>
            </a:r>
            <a:r>
              <a:rPr lang="pt-BR" sz="1200" dirty="0">
                <a:solidFill>
                  <a:srgbClr val="000000"/>
                </a:solidFill>
                <a:highlight>
                  <a:srgbClr val="FFFFFF"/>
                </a:highlight>
              </a:rPr>
              <a:t>_</a:t>
            </a:r>
            <a:r>
              <a:rPr lang="pt-BR" sz="1200" b="1" dirty="0">
                <a:solidFill>
                  <a:srgbClr val="000080"/>
                </a:solidFill>
                <a:highlight>
                  <a:srgbClr val="FFFFFF"/>
                </a:highlight>
              </a:rPr>
              <a:t>[</a:t>
            </a:r>
            <a:r>
              <a:rPr lang="pt-BR" sz="1200" dirty="0">
                <a:solidFill>
                  <a:srgbClr val="FF0000"/>
                </a:solidFill>
                <a:highlight>
                  <a:srgbClr val="FFFFFF"/>
                </a:highlight>
              </a:rPr>
              <a:t>0</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b="1" dirty="0">
                <a:solidFill>
                  <a:srgbClr val="880088"/>
                </a:solidFill>
                <a:highlight>
                  <a:srgbClr val="FFFFFF"/>
                </a:highlight>
              </a:rPr>
              <a:t>print</a:t>
            </a:r>
            <a:r>
              <a:rPr lang="pt-BR" sz="1200" b="1" dirty="0">
                <a:solidFill>
                  <a:srgbClr val="000080"/>
                </a:solidFill>
                <a:highlight>
                  <a:srgbClr val="FFFFFF"/>
                </a:highlight>
              </a:rPr>
              <a:t>(</a:t>
            </a:r>
            <a:r>
              <a:rPr lang="pt-BR" sz="1200" dirty="0">
                <a:solidFill>
                  <a:srgbClr val="808080"/>
                </a:solidFill>
                <a:highlight>
                  <a:srgbClr val="FFFFFF"/>
                </a:highlight>
              </a:rPr>
              <a:t>'a2: %1.4f'</a:t>
            </a:r>
            <a:r>
              <a:rPr lang="pt-BR" sz="1200" dirty="0">
                <a:solidFill>
                  <a:srgbClr val="000000"/>
                </a:solidFill>
                <a:highlight>
                  <a:srgbClr val="FFFFFF"/>
                </a:highlight>
              </a:rPr>
              <a:t>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b="1" dirty="0">
                <a:solidFill>
                  <a:srgbClr val="000080"/>
                </a:solidFill>
                <a:highlight>
                  <a:srgbClr val="FFFFFF"/>
                </a:highlight>
              </a:rPr>
              <a:t>(</a:t>
            </a:r>
            <a:r>
              <a:rPr lang="pt-BR" sz="1200" dirty="0" err="1">
                <a:solidFill>
                  <a:srgbClr val="000000"/>
                </a:solidFill>
                <a:highlight>
                  <a:srgbClr val="FFFFFF"/>
                </a:highlight>
              </a:rPr>
              <a:t>sgd_reg</a:t>
            </a:r>
            <a:r>
              <a:rPr lang="pt-BR" sz="1200" b="1" dirty="0" err="1">
                <a:solidFill>
                  <a:srgbClr val="000080"/>
                </a:solidFill>
                <a:highlight>
                  <a:srgbClr val="FFFFFF"/>
                </a:highlight>
              </a:rPr>
              <a:t>.</a:t>
            </a:r>
            <a:r>
              <a:rPr lang="pt-BR" sz="1200" dirty="0" err="1">
                <a:solidFill>
                  <a:srgbClr val="000000"/>
                </a:solidFill>
                <a:highlight>
                  <a:srgbClr val="FFFFFF"/>
                </a:highlight>
              </a:rPr>
              <a:t>coef</a:t>
            </a:r>
            <a:r>
              <a:rPr lang="pt-BR" sz="1200" dirty="0">
                <a:solidFill>
                  <a:srgbClr val="000000"/>
                </a:solidFill>
                <a:highlight>
                  <a:srgbClr val="FFFFFF"/>
                </a:highlight>
              </a:rPr>
              <a:t>_</a:t>
            </a:r>
            <a:r>
              <a:rPr lang="pt-BR" sz="1200" b="1" dirty="0">
                <a:solidFill>
                  <a:srgbClr val="000080"/>
                </a:solidFill>
                <a:highlight>
                  <a:srgbClr val="FFFFFF"/>
                </a:highlight>
              </a:rPr>
              <a:t>[</a:t>
            </a:r>
            <a:r>
              <a:rPr lang="pt-BR" sz="1200" dirty="0">
                <a:solidFill>
                  <a:srgbClr val="FF0000"/>
                </a:solidFill>
                <a:highlight>
                  <a:srgbClr val="FFFFFF"/>
                </a:highlight>
              </a:rPr>
              <a:t>1</a:t>
            </a:r>
            <a:r>
              <a:rPr lang="pt-BR" sz="1200" b="1" dirty="0">
                <a:solidFill>
                  <a:srgbClr val="000080"/>
                </a:solidFill>
                <a:highlight>
                  <a:srgbClr val="FFFFFF"/>
                </a:highlight>
              </a:rPr>
              <a:t>]))</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pt-BR" sz="1200" dirty="0">
                <a:solidFill>
                  <a:srgbClr val="000000"/>
                </a:solidFill>
                <a:highlight>
                  <a:srgbClr val="FFFFFF"/>
                </a:highlight>
              </a:rPr>
              <a:t>a1</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FF0000"/>
                </a:solidFill>
                <a:highlight>
                  <a:srgbClr val="FFFFFF"/>
                </a:highlight>
              </a:rPr>
              <a:t>1.9844</a:t>
            </a:r>
            <a:endParaRPr lang="pt-BR" sz="1200" dirty="0">
              <a:solidFill>
                <a:srgbClr val="000000"/>
              </a:solidFill>
              <a:highlight>
                <a:srgbClr val="FFFFFF"/>
              </a:highlight>
            </a:endParaRPr>
          </a:p>
          <a:p>
            <a:r>
              <a:rPr lang="pt-BR" sz="1200" dirty="0">
                <a:solidFill>
                  <a:srgbClr val="000000"/>
                </a:solidFill>
                <a:highlight>
                  <a:srgbClr val="FFFFFF"/>
                </a:highlight>
              </a:rPr>
              <a:t>a2</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FF0000"/>
                </a:solidFill>
                <a:highlight>
                  <a:srgbClr val="FFFFFF"/>
                </a:highlight>
              </a:rPr>
              <a:t>3.9802</a:t>
            </a:r>
            <a:endParaRPr lang="pt-BR" sz="1200" dirty="0"/>
          </a:p>
        </p:txBody>
      </p:sp>
      <p:sp>
        <p:nvSpPr>
          <p:cNvPr id="7" name="TextBox 6"/>
          <p:cNvSpPr txBox="1"/>
          <p:nvPr/>
        </p:nvSpPr>
        <p:spPr>
          <a:xfrm>
            <a:off x="1127761" y="6364513"/>
            <a:ext cx="6080136" cy="369332"/>
          </a:xfrm>
          <a:prstGeom prst="rect">
            <a:avLst/>
          </a:prstGeom>
          <a:noFill/>
        </p:spPr>
        <p:txBody>
          <a:bodyPr wrap="square" rtlCol="0">
            <a:spAutoFit/>
          </a:bodyPr>
          <a:lstStyle/>
          <a:p>
            <a:pPr algn="ctr"/>
            <a:r>
              <a:rPr lang="pt-BR" u="sng" dirty="0" smtClean="0">
                <a:solidFill>
                  <a:srgbClr val="00B0F0"/>
                </a:solidFill>
              </a:rPr>
              <a:t>Exemplo: </a:t>
            </a:r>
            <a:r>
              <a:rPr lang="pt-BR" u="sng" dirty="0">
                <a:solidFill>
                  <a:srgbClr val="00B0F0"/>
                </a:solidFill>
              </a:rPr>
              <a:t>SGD_with_scikit_learn_lib.ipynb</a:t>
            </a:r>
          </a:p>
        </p:txBody>
      </p:sp>
    </p:spTree>
    <p:extLst>
      <p:ext uri="{BB962C8B-B14F-4D97-AF65-F5344CB8AC3E}">
        <p14:creationId xmlns:p14="http://schemas.microsoft.com/office/powerpoint/2010/main" val="19278806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Escalonamento de Features</a:t>
            </a:r>
            <a:endParaRPr lang="nl-BE" dirty="0"/>
          </a:p>
        </p:txBody>
      </p:sp>
      <mc:AlternateContent xmlns:mc="http://schemas.openxmlformats.org/markup-compatibility/2006" xmlns:a14="http://schemas.microsoft.com/office/drawing/2010/main">
        <mc:Choice Requires="a14">
          <p:sp>
            <p:nvSpPr>
              <p:cNvPr id="10" name="Content Placeholder 2"/>
              <p:cNvSpPr txBox="1">
                <a:spLocks/>
              </p:cNvSpPr>
              <p:nvPr/>
            </p:nvSpPr>
            <p:spPr>
              <a:xfrm>
                <a:off x="838200" y="1690688"/>
                <a:ext cx="10515600" cy="4872950"/>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pt-BR" dirty="0"/>
                  <a:t>Em algumas situações, alguns </a:t>
                </a:r>
                <a:r>
                  <a:rPr lang="pt-BR" b="1" dirty="0"/>
                  <a:t>atributos</a:t>
                </a:r>
                <a:r>
                  <a:rPr lang="pt-BR" dirty="0"/>
                  <a:t> acabam sendo dominantes sobre os demais no sentido de que exercerem grande influência sobre o </a:t>
                </a:r>
                <a:r>
                  <a:rPr lang="pt-BR" b="1" i="1" dirty="0"/>
                  <a:t>erro</a:t>
                </a:r>
                <a:r>
                  <a:rPr lang="pt-BR" dirty="0"/>
                  <a:t> cometido pelo modelo. </a:t>
                </a:r>
              </a:p>
              <a:p>
                <a:pPr algn="just"/>
                <a:r>
                  <a:rPr lang="pt-BR" dirty="0"/>
                  <a:t>Isto pode ocorrer devido à grande diferença de magnitude entre os atributos.</a:t>
                </a:r>
              </a:p>
              <a:p>
                <a:pPr algn="just"/>
                <a:r>
                  <a:rPr lang="pt-BR" dirty="0"/>
                  <a:t>Essa diferença de magnitudes afeta o desempenho dos algoritmos de ML.</a:t>
                </a:r>
              </a:p>
              <a:p>
                <a:pPr algn="just"/>
                <a:r>
                  <a:rPr lang="pt-BR" b="1" dirty="0"/>
                  <a:t>Exemplo</a:t>
                </a:r>
                <a:r>
                  <a:rPr lang="pt-BR" dirty="0"/>
                  <a:t>: Suponha que você tenha dois atributos,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b="0" i="1" smtClean="0">
                        <a:latin typeface="Cambria Math" panose="02040503050406030204" pitchFamily="18" charset="0"/>
                      </a:rPr>
                      <m:t> </m:t>
                    </m:r>
                  </m:oMath>
                </a14:m>
                <a:r>
                  <a:rPr lang="pt-BR" dirty="0"/>
                  <a:t>e</a:t>
                </a:r>
                <a14:m>
                  <m:oMath xmlns:m="http://schemas.openxmlformats.org/officeDocument/2006/math">
                    <m:r>
                      <a:rPr lang="pt-BR" b="0" i="0" smtClean="0">
                        <a:latin typeface="Cambria Math" panose="02040503050406030204" pitchFamily="18" charset="0"/>
                      </a:rPr>
                      <m:t> </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2</m:t>
                        </m:r>
                      </m:sub>
                    </m:sSub>
                  </m:oMath>
                </a14:m>
                <a:r>
                  <a:rPr lang="pt-BR" dirty="0"/>
                  <a:t>, variando de 0 a 2000 (área de um imóvel em </a:t>
                </a:r>
                <a14:m>
                  <m:oMath xmlns:m="http://schemas.openxmlformats.org/officeDocument/2006/math">
                    <m:sSup>
                      <m:sSupPr>
                        <m:ctrlPr>
                          <a:rPr lang="pt-BR" i="1" smtClean="0">
                            <a:latin typeface="Cambria Math" panose="02040503050406030204" pitchFamily="18" charset="0"/>
                          </a:rPr>
                        </m:ctrlPr>
                      </m:sSupPr>
                      <m:e>
                        <m:r>
                          <a:rPr lang="pt-BR" b="0" i="1" smtClean="0">
                            <a:latin typeface="Cambria Math" panose="02040503050406030204" pitchFamily="18" charset="0"/>
                          </a:rPr>
                          <m:t>𝑚</m:t>
                        </m:r>
                      </m:e>
                      <m:sup>
                        <m:r>
                          <a:rPr lang="pt-BR" b="0" i="1" smtClean="0">
                            <a:latin typeface="Cambria Math" panose="02040503050406030204" pitchFamily="18" charset="0"/>
                          </a:rPr>
                          <m:t>2</m:t>
                        </m:r>
                      </m:sup>
                    </m:sSup>
                  </m:oMath>
                </a14:m>
                <a:r>
                  <a:rPr lang="pt-BR" dirty="0"/>
                  <a:t>), e de 1 a 5 (número de quartos), respectivamente.</a:t>
                </a:r>
              </a:p>
              <a:p>
                <a:pPr algn="just"/>
                <a:r>
                  <a:rPr lang="pt-BR" dirty="0"/>
                  <a:t>Algoritmos de ML trabalham com números/magnitudes e não sabem o que eles representam nem suas unidades. </a:t>
                </a:r>
              </a:p>
              <a:p>
                <a:pPr algn="just"/>
                <a:r>
                  <a:rPr lang="pt-BR" dirty="0"/>
                  <a:t>Porém, algoritmos que usam </a:t>
                </a:r>
                <a:r>
                  <a:rPr lang="pt-BR" b="1" i="1" dirty="0"/>
                  <a:t>distância</a:t>
                </a:r>
                <a:r>
                  <a:rPr lang="pt-BR" dirty="0"/>
                  <a:t> (e.g., erro quadrático médio) como métrica de erro vão assumir que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oMath>
                </a14:m>
                <a:r>
                  <a:rPr lang="pt-BR" dirty="0"/>
                  <a:t> tem mais importância do que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2</m:t>
                        </m:r>
                      </m:sub>
                    </m:sSub>
                  </m:oMath>
                </a14:m>
                <a:r>
                  <a:rPr lang="pt-BR" dirty="0"/>
                  <a:t> e entender que, por exemplo, 100 </a:t>
                </a:r>
                <a14:m>
                  <m:oMath xmlns:m="http://schemas.openxmlformats.org/officeDocument/2006/math">
                    <m:sSup>
                      <m:sSupPr>
                        <m:ctrlPr>
                          <a:rPr lang="pt-BR" i="1">
                            <a:latin typeface="Cambria Math" panose="02040503050406030204" pitchFamily="18" charset="0"/>
                          </a:rPr>
                        </m:ctrlPr>
                      </m:sSupPr>
                      <m:e>
                        <m:r>
                          <a:rPr lang="pt-BR" i="1">
                            <a:latin typeface="Cambria Math" panose="02040503050406030204" pitchFamily="18" charset="0"/>
                          </a:rPr>
                          <m:t>𝑚</m:t>
                        </m:r>
                      </m:e>
                      <m:sup>
                        <m:r>
                          <a:rPr lang="pt-BR" i="1">
                            <a:latin typeface="Cambria Math" panose="02040503050406030204" pitchFamily="18" charset="0"/>
                          </a:rPr>
                          <m:t>2</m:t>
                        </m:r>
                      </m:sup>
                    </m:sSup>
                  </m:oMath>
                </a14:m>
                <a:r>
                  <a:rPr lang="pt-BR" dirty="0"/>
                  <a:t> &gt; 2 quartos.</a:t>
                </a:r>
              </a:p>
              <a:p>
                <a:pPr algn="just"/>
                <a:r>
                  <a:rPr lang="pt-BR" dirty="0"/>
                  <a:t>Portanto, o erro entre  </a:t>
                </a:r>
                <a14:m>
                  <m:oMath xmlns:m="http://schemas.openxmlformats.org/officeDocument/2006/math">
                    <m:r>
                      <m:rPr>
                        <m:sty m:val="p"/>
                      </m:rPr>
                      <a:rPr lang="pt-BR">
                        <a:latin typeface="Cambria Math" panose="02040503050406030204" pitchFamily="18" charset="0"/>
                        <a:ea typeface="Cambria Math" panose="02040503050406030204" pitchFamily="18" charset="0"/>
                      </a:rPr>
                      <m:t>y</m:t>
                    </m:r>
                    <m:r>
                      <a:rPr lang="pt-BR">
                        <a:latin typeface="Cambria Math" panose="02040503050406030204" pitchFamily="18" charset="0"/>
                        <a:ea typeface="Cambria Math" panose="02040503050406030204" pitchFamily="18" charset="0"/>
                      </a:rPr>
                      <m:t> </m:t>
                    </m:r>
                    <m:r>
                      <m:rPr>
                        <m:sty m:val="p"/>
                      </m:rPr>
                      <a:rPr lang="pt-BR">
                        <a:latin typeface="Cambria Math" panose="02040503050406030204" pitchFamily="18" charset="0"/>
                        <a:ea typeface="Cambria Math" panose="02040503050406030204" pitchFamily="18" charset="0"/>
                      </a:rPr>
                      <m:t>e</m:t>
                    </m:r>
                    <m:r>
                      <a:rPr lang="pt-BR">
                        <a:latin typeface="Cambria Math" panose="02040503050406030204" pitchFamily="18" charset="0"/>
                        <a:ea typeface="Cambria Math" panose="02040503050406030204" pitchFamily="18" charset="0"/>
                      </a:rPr>
                      <m:t> </m:t>
                    </m:r>
                    <m:r>
                      <a:rPr lang="pt-BR" i="1">
                        <a:latin typeface="Cambria Math" panose="02040503050406030204" pitchFamily="18" charset="0"/>
                        <a:ea typeface="Cambria Math" panose="02040503050406030204" pitchFamily="18" charset="0"/>
                      </a:rPr>
                      <m:t>h</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oMath>
                </a14:m>
                <a:r>
                  <a:rPr lang="pt-BR" dirty="0"/>
                  <a:t> será dominado pelo atributo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oMath>
                </a14:m>
                <a:r>
                  <a:rPr lang="pt-BR" dirty="0"/>
                  <a:t>.</a:t>
                </a:r>
              </a:p>
              <a:p>
                <a:pPr algn="just"/>
                <a:endParaRPr lang="pt-BR" dirty="0"/>
              </a:p>
              <a:p>
                <a:pPr algn="just"/>
                <a:endParaRPr lang="pt-BR" dirty="0"/>
              </a:p>
              <a:p>
                <a:pPr marL="0" indent="0" algn="just">
                  <a:buNone/>
                </a:pPr>
                <a:endParaRPr lang="pt-BR" dirty="0"/>
              </a:p>
              <a:p>
                <a:pPr marL="0" indent="0" algn="just">
                  <a:buNone/>
                </a:pPr>
                <a:endParaRPr lang="pt-BR" dirty="0"/>
              </a:p>
            </p:txBody>
          </p:sp>
        </mc:Choice>
        <mc:Fallback xmlns="">
          <p:sp>
            <p:nvSpPr>
              <p:cNvPr id="10" name="Content Placeholder 2"/>
              <p:cNvSpPr txBox="1">
                <a:spLocks noRot="1" noChangeAspect="1" noMove="1" noResize="1" noEditPoints="1" noAdjustHandles="1" noChangeArrowheads="1" noChangeShapeType="1" noTextEdit="1"/>
              </p:cNvSpPr>
              <p:nvPr/>
            </p:nvSpPr>
            <p:spPr>
              <a:xfrm>
                <a:off x="838200" y="1690688"/>
                <a:ext cx="10515600" cy="4872950"/>
              </a:xfrm>
              <a:prstGeom prst="rect">
                <a:avLst/>
              </a:prstGeom>
              <a:blipFill rotWithShape="0">
                <a:blip r:embed="rId3"/>
                <a:stretch>
                  <a:fillRect l="-812" t="-2375" r="-870"/>
                </a:stretch>
              </a:blipFill>
            </p:spPr>
            <p:txBody>
              <a:bodyPr/>
              <a:lstStyle/>
              <a:p>
                <a:r>
                  <a:rPr lang="pt-BR">
                    <a:noFill/>
                  </a:rPr>
                  <a:t> </a:t>
                </a:r>
              </a:p>
            </p:txBody>
          </p:sp>
        </mc:Fallback>
      </mc:AlternateContent>
    </p:spTree>
    <p:extLst>
      <p:ext uri="{BB962C8B-B14F-4D97-AF65-F5344CB8AC3E}">
        <p14:creationId xmlns:p14="http://schemas.microsoft.com/office/powerpoint/2010/main" val="13782236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793142C1-FD08-4328-BCCB-5521CEABA2E7}"/>
              </a:ext>
            </a:extLst>
          </p:cNvPr>
          <p:cNvSpPr>
            <a:spLocks noGrp="1"/>
          </p:cNvSpPr>
          <p:nvPr>
            <p:ph type="title"/>
          </p:nvPr>
        </p:nvSpPr>
        <p:spPr/>
        <p:txBody>
          <a:bodyPr/>
          <a:lstStyle/>
          <a:p>
            <a:r>
              <a:rPr lang="pt-BR" dirty="0"/>
              <a:t>Escalonamento de </a:t>
            </a:r>
            <a:r>
              <a:rPr lang="pt-BR" dirty="0" err="1"/>
              <a:t>Features</a:t>
            </a:r>
            <a:endParaRPr lang="pt-BR" dirty="0"/>
          </a:p>
        </p:txBody>
      </p:sp>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xmlns="" id="{C1642F2F-7A09-459E-9D90-1D9D3103E685}"/>
                  </a:ext>
                </a:extLst>
              </p:cNvPr>
              <p:cNvSpPr>
                <a:spLocks noGrp="1"/>
              </p:cNvSpPr>
              <p:nvPr>
                <p:ph idx="1"/>
              </p:nvPr>
            </p:nvSpPr>
            <p:spPr>
              <a:xfrm>
                <a:off x="838200" y="1690687"/>
                <a:ext cx="10915650" cy="3929825"/>
              </a:xfrm>
            </p:spPr>
            <p:txBody>
              <a:bodyPr>
                <a:normAutofit/>
              </a:bodyPr>
              <a:lstStyle/>
              <a:p>
                <a:r>
                  <a:rPr lang="pt-BR" dirty="0"/>
                  <a:t>Dada a seguinte equação hipótese, </a:t>
                </a:r>
                <a14:m>
                  <m:oMath xmlns:m="http://schemas.openxmlformats.org/officeDocument/2006/math">
                    <m:r>
                      <a:rPr lang="pt-BR" i="1">
                        <a:latin typeface="Cambria Math" panose="02040503050406030204" pitchFamily="18" charset="0"/>
                        <a:ea typeface="Cambria Math" panose="02040503050406030204" pitchFamily="18" charset="0"/>
                      </a:rPr>
                      <m:t>h</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oMath>
                </a14:m>
                <a:endParaRPr lang="pt-BR" dirty="0"/>
              </a:p>
              <a:p>
                <a:pPr marL="0" indent="0" algn="ctr">
                  <a:buNone/>
                </a:pPr>
                <a14:m>
                  <m:oMath xmlns:m="http://schemas.openxmlformats.org/officeDocument/2006/math">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𝑦</m:t>
                        </m:r>
                      </m:e>
                    </m:acc>
                    <m:d>
                      <m:dPr>
                        <m:ctrlPr>
                          <a:rPr lang="pt-BR" b="0" i="1" smtClean="0">
                            <a:latin typeface="Cambria Math" panose="02040503050406030204" pitchFamily="18" charset="0"/>
                          </a:rPr>
                        </m:ctrlPr>
                      </m:dPr>
                      <m:e>
                        <m:r>
                          <a:rPr lang="pt-BR" b="0" i="1" smtClean="0">
                            <a:latin typeface="Cambria Math" panose="02040503050406030204" pitchFamily="18" charset="0"/>
                          </a:rPr>
                          <m:t>𝑖</m:t>
                        </m:r>
                      </m:e>
                    </m:d>
                    <m:r>
                      <a:rPr lang="pt-BR" b="0" i="1" smtClean="0">
                        <a:latin typeface="Cambria Math" panose="02040503050406030204" pitchFamily="18" charset="0"/>
                      </a:rPr>
                      <m:t>= </m:t>
                    </m:r>
                    <m:r>
                      <a:rPr lang="pt-BR" b="0" i="1" smtClean="0">
                        <a:latin typeface="Cambria Math" panose="02040503050406030204" pitchFamily="18" charset="0"/>
                      </a:rPr>
                      <m:t>h</m:t>
                    </m:r>
                    <m:d>
                      <m:dPr>
                        <m:ctrlPr>
                          <a:rPr lang="pt-BR" b="0" i="1" smtClean="0">
                            <a:latin typeface="Cambria Math" panose="02040503050406030204" pitchFamily="18" charset="0"/>
                          </a:rPr>
                        </m:ctrlPr>
                      </m:dPr>
                      <m:e>
                        <m:r>
                          <a:rPr lang="pt-BR" b="1" i="1" smtClean="0">
                            <a:latin typeface="Cambria Math" panose="02040503050406030204" pitchFamily="18" charset="0"/>
                          </a:rPr>
                          <m:t>𝒙</m:t>
                        </m:r>
                        <m:d>
                          <m:dPr>
                            <m:ctrlPr>
                              <a:rPr lang="pt-BR" b="0" i="1" smtClean="0">
                                <a:latin typeface="Cambria Math" panose="02040503050406030204" pitchFamily="18" charset="0"/>
                              </a:rPr>
                            </m:ctrlPr>
                          </m:dPr>
                          <m:e>
                            <m:r>
                              <a:rPr lang="pt-BR" b="0" i="1" smtClean="0">
                                <a:latin typeface="Cambria Math" panose="02040503050406030204" pitchFamily="18" charset="0"/>
                              </a:rPr>
                              <m:t>𝑖</m:t>
                            </m:r>
                          </m:e>
                        </m:d>
                      </m:e>
                    </m:d>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1</m:t>
                        </m:r>
                      </m:sub>
                    </m:sSub>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1</m:t>
                        </m:r>
                      </m:sub>
                    </m:sSub>
                    <m:d>
                      <m:dPr>
                        <m:ctrlPr>
                          <a:rPr lang="pt-BR" i="1">
                            <a:latin typeface="Cambria Math" panose="02040503050406030204" pitchFamily="18" charset="0"/>
                          </a:rPr>
                        </m:ctrlPr>
                      </m:dPr>
                      <m:e>
                        <m:r>
                          <a:rPr lang="pt-BR" i="1">
                            <a:latin typeface="Cambria Math" panose="02040503050406030204" pitchFamily="18" charset="0"/>
                          </a:rPr>
                          <m:t>𝑖</m:t>
                        </m:r>
                      </m:e>
                    </m:d>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2</m:t>
                        </m:r>
                      </m:sub>
                    </m:sSub>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2</m:t>
                        </m:r>
                      </m:sub>
                    </m:sSub>
                    <m:d>
                      <m:dPr>
                        <m:ctrlPr>
                          <a:rPr lang="pt-BR" i="1">
                            <a:latin typeface="Cambria Math" panose="02040503050406030204" pitchFamily="18" charset="0"/>
                          </a:rPr>
                        </m:ctrlPr>
                      </m:dPr>
                      <m:e>
                        <m:r>
                          <a:rPr lang="pt-BR" i="1">
                            <a:latin typeface="Cambria Math" panose="02040503050406030204" pitchFamily="18" charset="0"/>
                          </a:rPr>
                          <m:t>𝑖</m:t>
                        </m:r>
                      </m:e>
                    </m:d>
                  </m:oMath>
                </a14:m>
                <a:r>
                  <a:rPr lang="pt-BR" dirty="0"/>
                  <a:t>.</a:t>
                </a:r>
              </a:p>
              <a:p>
                <a:r>
                  <a:rPr lang="pt-BR" dirty="0"/>
                  <a:t>A função de erro é dada por</a:t>
                </a:r>
              </a:p>
              <a:p>
                <a:pPr marL="0" indent="0" algn="ctr">
                  <a:buNone/>
                </a:pPr>
                <a14:m>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𝐽</m:t>
                        </m:r>
                      </m:e>
                      <m:sub>
                        <m:r>
                          <a:rPr lang="pt-BR" b="0" i="1" smtClean="0">
                            <a:latin typeface="Cambria Math" panose="02040503050406030204" pitchFamily="18" charset="0"/>
                          </a:rPr>
                          <m:t>𝑒</m:t>
                        </m:r>
                      </m:sub>
                    </m:sSub>
                    <m:d>
                      <m:dPr>
                        <m:ctrlPr>
                          <a:rPr lang="pt-BR" b="0" i="1" smtClean="0">
                            <a:latin typeface="Cambria Math" panose="02040503050406030204" pitchFamily="18" charset="0"/>
                          </a:rPr>
                        </m:ctrlPr>
                      </m:dPr>
                      <m:e>
                        <m:r>
                          <a:rPr lang="pt-BR" b="1" i="1">
                            <a:latin typeface="Cambria Math" panose="02040503050406030204" pitchFamily="18" charset="0"/>
                            <a:ea typeface="Cambria Math" panose="02040503050406030204" pitchFamily="18" charset="0"/>
                          </a:rPr>
                          <m:t>𝒂</m:t>
                        </m:r>
                      </m:e>
                    </m:d>
                    <m:r>
                      <a:rPr lang="pt-BR" b="0" i="1" smtClean="0">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nary>
                      <m:naryPr>
                        <m:chr m:val="∑"/>
                        <m:ctrlPr>
                          <a:rPr lang="pt-BR" i="1" smtClean="0">
                            <a:latin typeface="Cambria Math" panose="02040503050406030204" pitchFamily="18" charset="0"/>
                          </a:rPr>
                        </m:ctrlPr>
                      </m:naryPr>
                      <m:sub>
                        <m:r>
                          <m:rPr>
                            <m:brk m:alnAt="23"/>
                          </m:rPr>
                          <a:rPr lang="pt-BR" i="1">
                            <a:latin typeface="Cambria Math" panose="02040503050406030204" pitchFamily="18" charset="0"/>
                          </a:rPr>
                          <m:t>𝑖</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sSup>
                          <m:sSupPr>
                            <m:ctrlPr>
                              <a:rPr lang="pt-BR" i="1" smtClean="0">
                                <a:latin typeface="Cambria Math" panose="02040503050406030204" pitchFamily="18" charset="0"/>
                              </a:rPr>
                            </m:ctrlPr>
                          </m:sSupPr>
                          <m:e>
                            <m:d>
                              <m:dPr>
                                <m:begChr m:val="["/>
                                <m:endChr m:val="]"/>
                                <m:ctrlPr>
                                  <a:rPr lang="pt-BR" i="1" smtClean="0">
                                    <a:latin typeface="Cambria Math" panose="02040503050406030204" pitchFamily="18" charset="0"/>
                                  </a:rPr>
                                </m:ctrlPr>
                              </m:dPr>
                              <m:e>
                                <m:r>
                                  <a:rPr lang="pt-BR" i="1">
                                    <a:latin typeface="Cambria Math" panose="02040503050406030204" pitchFamily="18" charset="0"/>
                                  </a:rPr>
                                  <m:t>𝑦</m:t>
                                </m:r>
                                <m:r>
                                  <m:rPr>
                                    <m:nor/>
                                  </m:rPr>
                                  <a:rPr lang="pt-BR" i="1"/>
                                  <m:t>(</m:t>
                                </m:r>
                                <m:r>
                                  <m:rPr>
                                    <m:nor/>
                                  </m:rPr>
                                  <a:rPr lang="pt-BR" i="1"/>
                                  <m:t>i</m:t>
                                </m:r>
                                <m:r>
                                  <m:rPr>
                                    <m:nor/>
                                  </m:rPr>
                                  <a:rPr lang="pt-BR" i="1"/>
                                  <m:t>)</m:t>
                                </m:r>
                                <m:r>
                                  <a:rPr lang="pt-BR" i="1">
                                    <a:latin typeface="Cambria Math" panose="02040503050406030204" pitchFamily="18" charset="0"/>
                                  </a:rPr>
                                  <m:t> −</m:t>
                                </m:r>
                                <m:d>
                                  <m:dPr>
                                    <m:ctrlPr>
                                      <a:rPr lang="pt-BR" i="1" smtClean="0">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1</m:t>
                                        </m:r>
                                      </m:sub>
                                    </m:sSub>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d>
                                      <m:dPr>
                                        <m:ctrlPr>
                                          <a:rPr lang="pt-BR" i="1">
                                            <a:latin typeface="Cambria Math" panose="02040503050406030204" pitchFamily="18" charset="0"/>
                                          </a:rPr>
                                        </m:ctrlPr>
                                      </m:dPr>
                                      <m:e>
                                        <m:r>
                                          <a:rPr lang="pt-BR" i="1">
                                            <a:latin typeface="Cambria Math" panose="02040503050406030204" pitchFamily="18" charset="0"/>
                                          </a:rPr>
                                          <m:t>𝑖</m:t>
                                        </m:r>
                                      </m:e>
                                    </m:d>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2</m:t>
                                        </m:r>
                                      </m:sub>
                                    </m:sSub>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2</m:t>
                                        </m:r>
                                      </m:sub>
                                    </m:sSub>
                                    <m:d>
                                      <m:dPr>
                                        <m:ctrlPr>
                                          <a:rPr lang="pt-BR" i="1">
                                            <a:latin typeface="Cambria Math" panose="02040503050406030204" pitchFamily="18" charset="0"/>
                                          </a:rPr>
                                        </m:ctrlPr>
                                      </m:dPr>
                                      <m:e>
                                        <m:r>
                                          <a:rPr lang="pt-BR" i="1">
                                            <a:latin typeface="Cambria Math" panose="02040503050406030204" pitchFamily="18" charset="0"/>
                                          </a:rPr>
                                          <m:t>𝑖</m:t>
                                        </m:r>
                                      </m:e>
                                    </m:d>
                                  </m:e>
                                </m:d>
                              </m:e>
                            </m:d>
                          </m:e>
                          <m:sup>
                            <m:r>
                              <a:rPr lang="pt-BR" b="0" i="1" smtClean="0">
                                <a:latin typeface="Cambria Math" panose="02040503050406030204" pitchFamily="18" charset="0"/>
                              </a:rPr>
                              <m:t>2</m:t>
                            </m:r>
                          </m:sup>
                        </m:sSup>
                      </m:e>
                    </m:nary>
                  </m:oMath>
                </a14:m>
                <a:r>
                  <a:rPr lang="pt-BR" dirty="0"/>
                  <a:t>.</a:t>
                </a:r>
              </a:p>
              <a:p>
                <a:r>
                  <a:rPr lang="pt-BR" dirty="0"/>
                  <a:t>Caso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d>
                      <m:dPr>
                        <m:ctrlPr>
                          <a:rPr lang="pt-BR" b="0" i="1" smtClean="0">
                            <a:latin typeface="Cambria Math" panose="02040503050406030204" pitchFamily="18" charset="0"/>
                          </a:rPr>
                        </m:ctrlPr>
                      </m:dPr>
                      <m:e>
                        <m:r>
                          <a:rPr lang="pt-BR" b="0" i="1" smtClean="0">
                            <a:latin typeface="Cambria Math" panose="02040503050406030204" pitchFamily="18" charset="0"/>
                          </a:rPr>
                          <m:t>𝑖</m:t>
                        </m:r>
                      </m:e>
                    </m:d>
                    <m:r>
                      <a:rPr lang="pt-BR" b="0" i="1" smtClean="0">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2</m:t>
                        </m:r>
                      </m:sub>
                    </m:sSub>
                    <m:d>
                      <m:dPr>
                        <m:ctrlPr>
                          <a:rPr lang="pt-BR" b="0" i="1" smtClean="0">
                            <a:latin typeface="Cambria Math" panose="02040503050406030204" pitchFamily="18" charset="0"/>
                          </a:rPr>
                        </m:ctrlPr>
                      </m:dPr>
                      <m:e>
                        <m:r>
                          <a:rPr lang="pt-BR" b="0" i="1" smtClean="0">
                            <a:latin typeface="Cambria Math" panose="02040503050406030204" pitchFamily="18" charset="0"/>
                          </a:rPr>
                          <m:t>𝑖</m:t>
                        </m:r>
                      </m:e>
                    </m:d>
                    <m:r>
                      <a:rPr lang="pt-BR" b="0" i="1" smtClean="0">
                        <a:latin typeface="Cambria Math" panose="02040503050406030204" pitchFamily="18" charset="0"/>
                      </a:rPr>
                      <m:t>, </m:t>
                    </m:r>
                    <m:r>
                      <a:rPr lang="pt-BR" b="0"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𝑖</m:t>
                    </m:r>
                  </m:oMath>
                </a14:m>
                <a:r>
                  <a:rPr lang="pt-BR" dirty="0"/>
                  <a:t>, então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oMath>
                </a14:m>
                <a:r>
                  <a:rPr lang="pt-BR" dirty="0"/>
                  <a:t> tem uma influência maior no erro resultante, o que pode ser expresso de forma aproximada como</a:t>
                </a:r>
              </a:p>
              <a:p>
                <a:pPr marL="0" indent="0" algn="ctr">
                  <a:buNone/>
                </a:pP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ea typeface="Cambria Math" panose="02040503050406030204" pitchFamily="18" charset="0"/>
                          </a:rPr>
                          <m:t>𝒂</m:t>
                        </m:r>
                      </m:e>
                    </m:d>
                    <m:r>
                      <a:rPr lang="pt-BR" i="1" smtClean="0">
                        <a:latin typeface="Cambria Math" panose="02040503050406030204" pitchFamily="18" charset="0"/>
                        <a:ea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nary>
                      <m:naryPr>
                        <m:chr m:val="∑"/>
                        <m:ctrlPr>
                          <a:rPr lang="pt-BR" i="1">
                            <a:latin typeface="Cambria Math" panose="02040503050406030204" pitchFamily="18" charset="0"/>
                          </a:rPr>
                        </m:ctrlPr>
                      </m:naryPr>
                      <m:sub>
                        <m:r>
                          <m:rPr>
                            <m:brk m:alnAt="23"/>
                          </m:rPr>
                          <a:rPr lang="pt-BR" i="1">
                            <a:latin typeface="Cambria Math" panose="02040503050406030204" pitchFamily="18" charset="0"/>
                          </a:rPr>
                          <m:t>𝑖</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sSup>
                          <m:sSupPr>
                            <m:ctrlPr>
                              <a:rPr lang="pt-BR" i="1">
                                <a:latin typeface="Cambria Math" panose="02040503050406030204" pitchFamily="18" charset="0"/>
                              </a:rPr>
                            </m:ctrlPr>
                          </m:sSupPr>
                          <m:e>
                            <m:d>
                              <m:dPr>
                                <m:begChr m:val="["/>
                                <m:endChr m:val="]"/>
                                <m:ctrlPr>
                                  <a:rPr lang="pt-BR" i="1">
                                    <a:latin typeface="Cambria Math" panose="02040503050406030204" pitchFamily="18" charset="0"/>
                                  </a:rPr>
                                </m:ctrlPr>
                              </m:dPr>
                              <m:e>
                                <m:r>
                                  <a:rPr lang="pt-BR" i="1">
                                    <a:latin typeface="Cambria Math" panose="02040503050406030204" pitchFamily="18" charset="0"/>
                                  </a:rPr>
                                  <m:t>𝑦</m:t>
                                </m:r>
                                <m:r>
                                  <m:rPr>
                                    <m:nor/>
                                  </m:rPr>
                                  <a:rPr lang="pt-BR" i="1"/>
                                  <m:t>(</m:t>
                                </m:r>
                                <m:r>
                                  <m:rPr>
                                    <m:nor/>
                                  </m:rPr>
                                  <a:rPr lang="pt-BR" i="1"/>
                                  <m:t>i</m:t>
                                </m:r>
                                <m:r>
                                  <m:rPr>
                                    <m:nor/>
                                  </m:rPr>
                                  <a:rPr lang="pt-BR" i="1"/>
                                  <m:t>)</m:t>
                                </m:r>
                                <m:r>
                                  <a:rPr lang="pt-BR" i="1">
                                    <a:latin typeface="Cambria Math" panose="02040503050406030204" pitchFamily="18" charset="0"/>
                                  </a:rPr>
                                  <m:t> −</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1</m:t>
                                    </m:r>
                                  </m:sub>
                                </m:sSub>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d>
                                  <m:dPr>
                                    <m:ctrlPr>
                                      <a:rPr lang="pt-BR" i="1">
                                        <a:latin typeface="Cambria Math" panose="02040503050406030204" pitchFamily="18" charset="0"/>
                                      </a:rPr>
                                    </m:ctrlPr>
                                  </m:dPr>
                                  <m:e>
                                    <m:r>
                                      <a:rPr lang="pt-BR" i="1">
                                        <a:latin typeface="Cambria Math" panose="02040503050406030204" pitchFamily="18" charset="0"/>
                                      </a:rPr>
                                      <m:t>𝑖</m:t>
                                    </m:r>
                                  </m:e>
                                </m:d>
                              </m:e>
                            </m:d>
                          </m:e>
                          <m:sup>
                            <m:r>
                              <a:rPr lang="pt-BR" i="1">
                                <a:latin typeface="Cambria Math" panose="02040503050406030204" pitchFamily="18" charset="0"/>
                              </a:rPr>
                              <m:t>2</m:t>
                            </m:r>
                          </m:sup>
                        </m:sSup>
                      </m:e>
                    </m:nary>
                  </m:oMath>
                </a14:m>
                <a:r>
                  <a:rPr lang="pt-BR" dirty="0"/>
                  <a:t>.</a:t>
                </a:r>
              </a:p>
            </p:txBody>
          </p:sp>
        </mc:Choice>
        <mc:Fallback xmlns="">
          <p:sp>
            <p:nvSpPr>
              <p:cNvPr id="4" name="Content Placeholder 2">
                <a:extLst>
                  <a:ext uri="{FF2B5EF4-FFF2-40B4-BE49-F238E27FC236}">
                    <a16:creationId xmlns:a16="http://schemas.microsoft.com/office/drawing/2014/main" xmlns="" xmlns:a14="http://schemas.microsoft.com/office/drawing/2010/main" id="{C1642F2F-7A09-459E-9D90-1D9D3103E685}"/>
                  </a:ext>
                </a:extLst>
              </p:cNvPr>
              <p:cNvSpPr>
                <a:spLocks noGrp="1" noRot="1" noChangeAspect="1" noMove="1" noResize="1" noEditPoints="1" noAdjustHandles="1" noChangeArrowheads="1" noChangeShapeType="1" noTextEdit="1"/>
              </p:cNvSpPr>
              <p:nvPr>
                <p:ph idx="1"/>
              </p:nvPr>
            </p:nvSpPr>
            <p:spPr>
              <a:xfrm>
                <a:off x="838200" y="1690687"/>
                <a:ext cx="10915650" cy="3929825"/>
              </a:xfrm>
              <a:blipFill rotWithShape="0">
                <a:blip r:embed="rId2"/>
                <a:stretch>
                  <a:fillRect l="-1006" t="-2481"/>
                </a:stretch>
              </a:blipFill>
            </p:spPr>
            <p:txBody>
              <a:bodyPr/>
              <a:lstStyle/>
              <a:p>
                <a:r>
                  <a:rPr lang="pt-BR">
                    <a:noFill/>
                  </a:rPr>
                  <a:t> </a:t>
                </a:r>
              </a:p>
            </p:txBody>
          </p:sp>
        </mc:Fallback>
      </mc:AlternateContent>
      <p:pic>
        <p:nvPicPr>
          <p:cNvPr id="5" name="Picture 2" descr="https://miro.medium.com/max/395/1*EyPd0sQxEXtTDSJgu72JNQ.jpeg">
            <a:extLst>
              <a:ext uri="{FF2B5EF4-FFF2-40B4-BE49-F238E27FC236}">
                <a16:creationId xmlns:a16="http://schemas.microsoft.com/office/drawing/2014/main" xmlns="" id="{0D8EEA24-1121-4936-A240-08F46CEAC3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74195" y="0"/>
            <a:ext cx="2417805" cy="34706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8401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Escalonamento de Features</a:t>
            </a:r>
          </a:p>
        </p:txBody>
      </p:sp>
      <p:sp>
        <p:nvSpPr>
          <p:cNvPr id="3" name="Content Placeholder 2"/>
          <p:cNvSpPr>
            <a:spLocks noGrp="1"/>
          </p:cNvSpPr>
          <p:nvPr>
            <p:ph idx="1"/>
          </p:nvPr>
        </p:nvSpPr>
        <p:spPr/>
        <p:txBody>
          <a:bodyPr>
            <a:normAutofit/>
          </a:bodyPr>
          <a:lstStyle/>
          <a:p>
            <a:r>
              <a:rPr lang="pt-BR" dirty="0"/>
              <a:t>Esse problema ocorre com todo algoritmo que se baseia no cálculo da distância durante a fase de treinamento.</a:t>
            </a:r>
          </a:p>
          <a:p>
            <a:r>
              <a:rPr lang="pt-BR" dirty="0"/>
              <a:t>Portanto, para evitar esse problema, a variação de todos os atributos deve ser escalonada para que cada atributo contribua com mesma importância/peso para o cálculo da distância (ou seja, do erro quadrático médio).</a:t>
            </a:r>
          </a:p>
          <a:p>
            <a:r>
              <a:rPr lang="pt-BR" dirty="0"/>
              <a:t> Ou seja, escalona-se os atributos para deixa-los com a mesma faixa de valores/magnitudes.</a:t>
            </a:r>
          </a:p>
        </p:txBody>
      </p:sp>
    </p:spTree>
    <p:extLst>
      <p:ext uri="{BB962C8B-B14F-4D97-AF65-F5344CB8AC3E}">
        <p14:creationId xmlns:p14="http://schemas.microsoft.com/office/powerpoint/2010/main" val="32041104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Escalonamento de Features</a:t>
            </a:r>
          </a:p>
        </p:txBody>
      </p:sp>
      <p:sp>
        <p:nvSpPr>
          <p:cNvPr id="3" name="Content Placeholder 2"/>
          <p:cNvSpPr>
            <a:spLocks noGrp="1"/>
          </p:cNvSpPr>
          <p:nvPr>
            <p:ph idx="1"/>
          </p:nvPr>
        </p:nvSpPr>
        <p:spPr>
          <a:xfrm>
            <a:off x="838200" y="1825625"/>
            <a:ext cx="10515600" cy="1819233"/>
          </a:xfrm>
        </p:spPr>
        <p:txBody>
          <a:bodyPr/>
          <a:lstStyle/>
          <a:p>
            <a:pPr marL="0" indent="0" algn="just">
              <a:buNone/>
            </a:pPr>
            <a:r>
              <a:rPr lang="pt-BR" dirty="0"/>
              <a:t>Quando as features tem variações de valores bem diferentes, os contornos da superfície de erro vão ter formato elíptico,  dificultando a convergência de algoritmos que usam distância como métrica para o cálculo do erro, como o caso do gradiente descendente. </a:t>
            </a:r>
          </a:p>
          <a:p>
            <a:endParaRPr lang="pt-BR"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85333" y="3441658"/>
            <a:ext cx="2288436" cy="3158908"/>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34872" y="4560274"/>
            <a:ext cx="2292375" cy="2040292"/>
          </a:xfrm>
          <a:prstGeom prst="rect">
            <a:avLst/>
          </a:prstGeom>
        </p:spPr>
      </p:pic>
    </p:spTree>
    <p:extLst>
      <p:ext uri="{BB962C8B-B14F-4D97-AF65-F5344CB8AC3E}">
        <p14:creationId xmlns:p14="http://schemas.microsoft.com/office/powerpoint/2010/main" val="11687471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10377"/>
            <a:ext cx="10515600" cy="718087"/>
          </a:xfrm>
        </p:spPr>
        <p:txBody>
          <a:bodyPr/>
          <a:lstStyle/>
          <a:p>
            <a:r>
              <a:rPr lang="en-US" dirty="0" err="1"/>
              <a:t>Escalonamento</a:t>
            </a:r>
            <a:r>
              <a:rPr lang="en-US" dirty="0"/>
              <a:t> de Features</a:t>
            </a:r>
            <a:endParaRPr lang="nl-BE"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294228"/>
                <a:ext cx="11231880" cy="5390351"/>
              </a:xfrm>
            </p:spPr>
            <p:txBody>
              <a:bodyPr>
                <a:normAutofit fontScale="70000" lnSpcReduction="20000"/>
              </a:bodyPr>
              <a:lstStyle/>
              <a:p>
                <a:r>
                  <a:rPr lang="pt-BR" dirty="0" smtClean="0"/>
                  <a:t>As duas formas mais comuns de escalonamento são:</a:t>
                </a:r>
                <a:endParaRPr lang="en-US" dirty="0"/>
              </a:p>
              <a:p>
                <a:pPr lvl="1">
                  <a:buFont typeface="Courier New" panose="02070309020205020404" pitchFamily="49" charset="0"/>
                  <a:buChar char="o"/>
                </a:pPr>
                <a:r>
                  <a:rPr lang="en-US" b="1" dirty="0" err="1"/>
                  <a:t>Normalização</a:t>
                </a:r>
                <a:r>
                  <a:rPr lang="en-US" b="1" dirty="0"/>
                  <a:t> </a:t>
                </a:r>
                <a:r>
                  <a:rPr lang="en-US" b="1" dirty="0" err="1"/>
                  <a:t>Mín</a:t>
                </a:r>
                <a:r>
                  <a:rPr lang="en-US" b="1" dirty="0"/>
                  <a:t>-Max</a:t>
                </a:r>
              </a:p>
              <a:p>
                <a:pPr marL="0" indent="0">
                  <a:buNone/>
                </a:pPr>
                <a14:m>
                  <m:oMathPara xmlns:m="http://schemas.openxmlformats.org/officeDocument/2006/math">
                    <m:oMathParaPr>
                      <m:jc m:val="centerGroup"/>
                    </m:oMathParaPr>
                    <m:oMath xmlns:m="http://schemas.openxmlformats.org/officeDocument/2006/math">
                      <m:sSub>
                        <m:sSubPr>
                          <m:ctrlPr>
                            <a:rPr lang="en-US" sz="2600" b="0" i="1" smtClean="0">
                              <a:latin typeface="Cambria Math" panose="02040503050406030204" pitchFamily="18" charset="0"/>
                            </a:rPr>
                          </m:ctrlPr>
                        </m:sSubPr>
                        <m:e>
                          <m:sSup>
                            <m:sSupPr>
                              <m:ctrlPr>
                                <a:rPr lang="pt-BR" sz="2600" b="0" i="1" smtClean="0">
                                  <a:latin typeface="Cambria Math" panose="02040503050406030204" pitchFamily="18" charset="0"/>
                                </a:rPr>
                              </m:ctrlPr>
                            </m:sSupPr>
                            <m:e>
                              <m:r>
                                <a:rPr lang="en-US" sz="2600" b="0" i="1" smtClean="0">
                                  <a:latin typeface="Cambria Math" panose="02040503050406030204" pitchFamily="18" charset="0"/>
                                </a:rPr>
                                <m:t>𝑥</m:t>
                              </m:r>
                            </m:e>
                            <m:sup>
                              <m:r>
                                <a:rPr lang="pt-BR" sz="2600" b="0" i="1" smtClean="0">
                                  <a:latin typeface="Cambria Math" panose="02040503050406030204" pitchFamily="18" charset="0"/>
                                </a:rPr>
                                <m:t>′</m:t>
                              </m:r>
                            </m:sup>
                          </m:sSup>
                        </m:e>
                        <m:sub>
                          <m:r>
                            <a:rPr lang="en-US" sz="2600" b="0" i="1" smtClean="0">
                              <a:latin typeface="Cambria Math" panose="02040503050406030204" pitchFamily="18" charset="0"/>
                            </a:rPr>
                            <m:t>𝑘</m:t>
                          </m:r>
                        </m:sub>
                      </m:sSub>
                      <m:d>
                        <m:dPr>
                          <m:ctrlPr>
                            <a:rPr lang="pt-BR" sz="2600" b="0" i="1">
                              <a:latin typeface="Cambria Math" panose="02040503050406030204" pitchFamily="18" charset="0"/>
                            </a:rPr>
                          </m:ctrlPr>
                        </m:dPr>
                        <m:e>
                          <m:r>
                            <a:rPr lang="pt-BR" sz="2600" i="1">
                              <a:latin typeface="Cambria Math" panose="02040503050406030204" pitchFamily="18" charset="0"/>
                            </a:rPr>
                            <m:t>𝑖</m:t>
                          </m:r>
                        </m:e>
                      </m:d>
                      <m:r>
                        <a:rPr lang="pt-BR" sz="2600" i="1">
                          <a:latin typeface="Cambria Math" panose="02040503050406030204" pitchFamily="18" charset="0"/>
                        </a:rPr>
                        <m:t>=</m:t>
                      </m:r>
                      <m:f>
                        <m:fPr>
                          <m:ctrlPr>
                            <a:rPr lang="en-US" sz="2600" b="0" i="1" smtClean="0">
                              <a:latin typeface="Cambria Math" panose="02040503050406030204" pitchFamily="18" charset="0"/>
                            </a:rPr>
                          </m:ctrlPr>
                        </m:fPr>
                        <m:num>
                          <m:sSub>
                            <m:sSubPr>
                              <m:ctrlPr>
                                <a:rPr lang="en-US" sz="2600" b="0" i="1" smtClean="0">
                                  <a:latin typeface="Cambria Math" panose="02040503050406030204" pitchFamily="18" charset="0"/>
                                </a:rPr>
                              </m:ctrlPr>
                            </m:sSubPr>
                            <m:e>
                              <m:r>
                                <a:rPr lang="en-US" sz="2600" b="0" i="1" smtClean="0">
                                  <a:latin typeface="Cambria Math" panose="02040503050406030204" pitchFamily="18" charset="0"/>
                                </a:rPr>
                                <m:t>𝑥</m:t>
                              </m:r>
                            </m:e>
                            <m:sub>
                              <m:r>
                                <a:rPr lang="en-US" sz="2600" b="0" i="1" smtClean="0">
                                  <a:latin typeface="Cambria Math" panose="02040503050406030204" pitchFamily="18" charset="0"/>
                                </a:rPr>
                                <m:t>𝑘</m:t>
                              </m:r>
                            </m:sub>
                          </m:sSub>
                          <m:d>
                            <m:dPr>
                              <m:ctrlPr>
                                <a:rPr lang="pt-BR" sz="2600" b="0" i="1" smtClean="0">
                                  <a:latin typeface="Cambria Math" panose="02040503050406030204" pitchFamily="18" charset="0"/>
                                </a:rPr>
                              </m:ctrlPr>
                            </m:dPr>
                            <m:e>
                              <m:r>
                                <a:rPr lang="pt-BR" sz="2600" b="0" i="1" smtClean="0">
                                  <a:latin typeface="Cambria Math" panose="02040503050406030204" pitchFamily="18" charset="0"/>
                                </a:rPr>
                                <m:t>𝑖</m:t>
                              </m:r>
                            </m:e>
                          </m:d>
                          <m:r>
                            <a:rPr lang="pt-BR" sz="2600" b="0" i="1" smtClean="0">
                              <a:latin typeface="Cambria Math" panose="02040503050406030204" pitchFamily="18" charset="0"/>
                            </a:rPr>
                            <m:t>−</m:t>
                          </m:r>
                          <m:r>
                            <m:rPr>
                              <m:sty m:val="p"/>
                            </m:rPr>
                            <a:rPr lang="en-US" sz="2600" b="0" i="0" smtClean="0">
                              <a:latin typeface="Cambria Math" panose="02040503050406030204" pitchFamily="18" charset="0"/>
                            </a:rPr>
                            <m:t>min</m:t>
                          </m:r>
                          <m:d>
                            <m:dPr>
                              <m:ctrlPr>
                                <a:rPr lang="en-US" sz="2600" b="0" i="1" smtClean="0">
                                  <a:latin typeface="Cambria Math" panose="02040503050406030204" pitchFamily="18" charset="0"/>
                                </a:rPr>
                              </m:ctrlPr>
                            </m:dPr>
                            <m:e>
                              <m:r>
                                <a:rPr lang="en-US" sz="2600" b="1" i="1" smtClean="0">
                                  <a:latin typeface="Cambria Math" panose="02040503050406030204" pitchFamily="18" charset="0"/>
                                </a:rPr>
                                <m:t>𝒙</m:t>
                              </m:r>
                            </m:e>
                          </m:d>
                        </m:num>
                        <m:den>
                          <m:r>
                            <m:rPr>
                              <m:sty m:val="p"/>
                            </m:rPr>
                            <a:rPr lang="en-US" sz="2600">
                              <a:latin typeface="Cambria Math" panose="02040503050406030204" pitchFamily="18" charset="0"/>
                            </a:rPr>
                            <m:t>m</m:t>
                          </m:r>
                          <m:r>
                            <m:rPr>
                              <m:sty m:val="p"/>
                            </m:rPr>
                            <a:rPr lang="en-US" sz="2600" b="0" i="0" smtClean="0">
                              <a:latin typeface="Cambria Math" panose="02040503050406030204" pitchFamily="18" charset="0"/>
                            </a:rPr>
                            <m:t>ax</m:t>
                          </m:r>
                          <m:d>
                            <m:dPr>
                              <m:ctrlPr>
                                <a:rPr lang="en-US" sz="2600" i="1">
                                  <a:latin typeface="Cambria Math" panose="02040503050406030204" pitchFamily="18" charset="0"/>
                                </a:rPr>
                              </m:ctrlPr>
                            </m:dPr>
                            <m:e>
                              <m:r>
                                <a:rPr lang="en-US" sz="2600" b="1" i="1">
                                  <a:latin typeface="Cambria Math" panose="02040503050406030204" pitchFamily="18" charset="0"/>
                                </a:rPr>
                                <m:t>𝒙</m:t>
                              </m:r>
                            </m:e>
                          </m:d>
                          <m:r>
                            <a:rPr lang="en-US" sz="2600" b="0" i="1" smtClean="0">
                              <a:latin typeface="Cambria Math" panose="02040503050406030204" pitchFamily="18" charset="0"/>
                            </a:rPr>
                            <m:t>−</m:t>
                          </m:r>
                          <m:r>
                            <m:rPr>
                              <m:sty m:val="p"/>
                            </m:rPr>
                            <a:rPr lang="en-US" sz="2600">
                              <a:latin typeface="Cambria Math" panose="02040503050406030204" pitchFamily="18" charset="0"/>
                            </a:rPr>
                            <m:t>min</m:t>
                          </m:r>
                          <m:d>
                            <m:dPr>
                              <m:ctrlPr>
                                <a:rPr lang="en-US" sz="2600" i="1">
                                  <a:latin typeface="Cambria Math" panose="02040503050406030204" pitchFamily="18" charset="0"/>
                                </a:rPr>
                              </m:ctrlPr>
                            </m:dPr>
                            <m:e>
                              <m:r>
                                <a:rPr lang="en-US" sz="2600" b="1" i="1">
                                  <a:latin typeface="Cambria Math" panose="02040503050406030204" pitchFamily="18" charset="0"/>
                                </a:rPr>
                                <m:t>𝒙</m:t>
                              </m:r>
                            </m:e>
                          </m:d>
                        </m:den>
                      </m:f>
                      <m:r>
                        <a:rPr lang="pt-BR" sz="2600" b="0" i="1" smtClean="0">
                          <a:latin typeface="Cambria Math" panose="02040503050406030204" pitchFamily="18" charset="0"/>
                        </a:rPr>
                        <m:t>,</m:t>
                      </m:r>
                      <m:sSub>
                        <m:sSubPr>
                          <m:ctrlPr>
                            <a:rPr lang="en-US" sz="2600" i="1">
                              <a:latin typeface="Cambria Math" panose="02040503050406030204" pitchFamily="18" charset="0"/>
                            </a:rPr>
                          </m:ctrlPr>
                        </m:sSubPr>
                        <m:e>
                          <m:r>
                            <a:rPr lang="pt-BR" sz="2600" b="0" i="1" smtClean="0">
                              <a:latin typeface="Cambria Math" panose="02040503050406030204" pitchFamily="18" charset="0"/>
                            </a:rPr>
                            <m:t>0</m:t>
                          </m:r>
                          <m:r>
                            <a:rPr lang="en-US" sz="2600" i="1" smtClean="0">
                              <a:latin typeface="Cambria Math" panose="02040503050406030204" pitchFamily="18" charset="0"/>
                              <a:ea typeface="Cambria Math" panose="02040503050406030204" pitchFamily="18" charset="0"/>
                            </a:rPr>
                            <m:t>≤</m:t>
                          </m:r>
                          <m:sSup>
                            <m:sSupPr>
                              <m:ctrlPr>
                                <a:rPr lang="pt-BR" sz="2600" i="1">
                                  <a:latin typeface="Cambria Math" panose="02040503050406030204" pitchFamily="18" charset="0"/>
                                </a:rPr>
                              </m:ctrlPr>
                            </m:sSupPr>
                            <m:e>
                              <m:r>
                                <a:rPr lang="en-US" sz="2600" i="1">
                                  <a:latin typeface="Cambria Math" panose="02040503050406030204" pitchFamily="18" charset="0"/>
                                </a:rPr>
                                <m:t>𝑥</m:t>
                              </m:r>
                            </m:e>
                            <m:sup>
                              <m:r>
                                <a:rPr lang="pt-BR" sz="2600" i="1">
                                  <a:latin typeface="Cambria Math" panose="02040503050406030204" pitchFamily="18" charset="0"/>
                                </a:rPr>
                                <m:t>′</m:t>
                              </m:r>
                            </m:sup>
                          </m:sSup>
                        </m:e>
                        <m:sub>
                          <m:r>
                            <a:rPr lang="en-US" sz="2600" i="1">
                              <a:latin typeface="Cambria Math" panose="02040503050406030204" pitchFamily="18" charset="0"/>
                            </a:rPr>
                            <m:t>𝑘</m:t>
                          </m:r>
                        </m:sub>
                      </m:sSub>
                      <m:d>
                        <m:dPr>
                          <m:ctrlPr>
                            <a:rPr lang="pt-BR" sz="2600" i="1">
                              <a:latin typeface="Cambria Math" panose="02040503050406030204" pitchFamily="18" charset="0"/>
                            </a:rPr>
                          </m:ctrlPr>
                        </m:dPr>
                        <m:e>
                          <m:r>
                            <a:rPr lang="pt-BR" sz="2600" i="1">
                              <a:latin typeface="Cambria Math" panose="02040503050406030204" pitchFamily="18" charset="0"/>
                            </a:rPr>
                            <m:t>𝑖</m:t>
                          </m:r>
                        </m:e>
                      </m:d>
                      <m:r>
                        <a:rPr lang="pt-BR" sz="2600" i="1" smtClean="0">
                          <a:latin typeface="Cambria Math" panose="02040503050406030204" pitchFamily="18" charset="0"/>
                          <a:ea typeface="Cambria Math" panose="02040503050406030204" pitchFamily="18" charset="0"/>
                        </a:rPr>
                        <m:t>≤</m:t>
                      </m:r>
                      <m:r>
                        <a:rPr lang="pt-BR" sz="2600" b="0" i="1" smtClean="0">
                          <a:latin typeface="Cambria Math" panose="02040503050406030204" pitchFamily="18" charset="0"/>
                          <a:ea typeface="Cambria Math" panose="02040503050406030204" pitchFamily="18" charset="0"/>
                        </a:rPr>
                        <m:t>1</m:t>
                      </m:r>
                    </m:oMath>
                  </m:oMathPara>
                </a14:m>
                <a:endParaRPr lang="nl-BE" sz="2600" dirty="0"/>
              </a:p>
              <a:p>
                <a:pPr lvl="1">
                  <a:buFont typeface="Courier New" panose="02070309020205020404" pitchFamily="49" charset="0"/>
                  <a:buChar char="o"/>
                </a:pPr>
                <a:r>
                  <a:rPr lang="en-US" b="1" dirty="0" err="1"/>
                  <a:t>Padronização</a:t>
                </a:r>
                <a:endParaRPr lang="en-US" b="1" dirty="0"/>
              </a:p>
              <a:p>
                <a:pPr marL="0" indent="0">
                  <a:buNone/>
                </a:pPr>
                <a14:m>
                  <m:oMathPara xmlns:m="http://schemas.openxmlformats.org/officeDocument/2006/math">
                    <m:oMathParaPr>
                      <m:jc m:val="centerGroup"/>
                    </m:oMathParaPr>
                    <m:oMath xmlns:m="http://schemas.openxmlformats.org/officeDocument/2006/math">
                      <m:sSub>
                        <m:sSubPr>
                          <m:ctrlPr>
                            <a:rPr lang="en-US" sz="2600" i="1">
                              <a:latin typeface="Cambria Math" panose="02040503050406030204" pitchFamily="18" charset="0"/>
                            </a:rPr>
                          </m:ctrlPr>
                        </m:sSubPr>
                        <m:e>
                          <m:r>
                            <a:rPr lang="en-US" sz="2600" i="1">
                              <a:latin typeface="Cambria Math" panose="02040503050406030204" pitchFamily="18" charset="0"/>
                            </a:rPr>
                            <m:t>𝑥</m:t>
                          </m:r>
                          <m:r>
                            <a:rPr lang="pt-BR" sz="2600" b="0" i="1" smtClean="0">
                              <a:latin typeface="Cambria Math" panose="02040503050406030204" pitchFamily="18" charset="0"/>
                            </a:rPr>
                            <m:t>′</m:t>
                          </m:r>
                        </m:e>
                        <m:sub>
                          <m:r>
                            <a:rPr lang="en-US" sz="2600" i="1">
                              <a:latin typeface="Cambria Math" panose="02040503050406030204" pitchFamily="18" charset="0"/>
                            </a:rPr>
                            <m:t>𝑘</m:t>
                          </m:r>
                        </m:sub>
                      </m:sSub>
                      <m:r>
                        <a:rPr lang="pt-BR" sz="2600" i="1">
                          <a:latin typeface="Cambria Math" panose="02040503050406030204" pitchFamily="18" charset="0"/>
                        </a:rPr>
                        <m:t>(</m:t>
                      </m:r>
                      <m:r>
                        <a:rPr lang="pt-BR" sz="2600" i="1">
                          <a:latin typeface="Cambria Math" panose="02040503050406030204" pitchFamily="18" charset="0"/>
                        </a:rPr>
                        <m:t>𝑖</m:t>
                      </m:r>
                      <m:r>
                        <a:rPr lang="pt-BR" sz="2600" i="1">
                          <a:latin typeface="Cambria Math" panose="02040503050406030204" pitchFamily="18" charset="0"/>
                        </a:rPr>
                        <m:t>)=</m:t>
                      </m:r>
                      <m:f>
                        <m:fPr>
                          <m:ctrlPr>
                            <a:rPr lang="en-US" sz="2600" i="1" smtClean="0">
                              <a:latin typeface="Cambria Math" panose="02040503050406030204" pitchFamily="18" charset="0"/>
                            </a:rPr>
                          </m:ctrlPr>
                        </m:fPr>
                        <m:num>
                          <m:sSub>
                            <m:sSubPr>
                              <m:ctrlPr>
                                <a:rPr lang="en-US" sz="2600" i="1">
                                  <a:latin typeface="Cambria Math" panose="02040503050406030204" pitchFamily="18" charset="0"/>
                                </a:rPr>
                              </m:ctrlPr>
                            </m:sSubPr>
                            <m:e>
                              <m:r>
                                <a:rPr lang="en-US" sz="2600" i="1">
                                  <a:latin typeface="Cambria Math" panose="02040503050406030204" pitchFamily="18" charset="0"/>
                                </a:rPr>
                                <m:t>𝑥</m:t>
                              </m:r>
                            </m:e>
                            <m:sub>
                              <m:r>
                                <a:rPr lang="en-US" sz="2600" i="1">
                                  <a:latin typeface="Cambria Math" panose="02040503050406030204" pitchFamily="18" charset="0"/>
                                </a:rPr>
                                <m:t>𝑘</m:t>
                              </m:r>
                            </m:sub>
                          </m:sSub>
                          <m:r>
                            <a:rPr lang="pt-BR" sz="2600" i="1">
                              <a:latin typeface="Cambria Math" panose="02040503050406030204" pitchFamily="18" charset="0"/>
                            </a:rPr>
                            <m:t>(</m:t>
                          </m:r>
                          <m:r>
                            <a:rPr lang="pt-BR" sz="2600" i="1">
                              <a:latin typeface="Cambria Math" panose="02040503050406030204" pitchFamily="18" charset="0"/>
                            </a:rPr>
                            <m:t>𝑖</m:t>
                          </m:r>
                          <m:r>
                            <a:rPr lang="pt-BR" sz="2600" i="1">
                              <a:latin typeface="Cambria Math" panose="02040503050406030204" pitchFamily="18" charset="0"/>
                            </a:rPr>
                            <m:t>)−</m:t>
                          </m:r>
                          <m:sSub>
                            <m:sSubPr>
                              <m:ctrlPr>
                                <a:rPr lang="en-US" sz="2600" i="1" smtClean="0">
                                  <a:latin typeface="Cambria Math" panose="02040503050406030204" pitchFamily="18" charset="0"/>
                                </a:rPr>
                              </m:ctrlPr>
                            </m:sSubPr>
                            <m:e>
                              <m:r>
                                <a:rPr lang="en-US" sz="2600" i="1" smtClean="0">
                                  <a:latin typeface="Cambria Math" panose="02040503050406030204" pitchFamily="18" charset="0"/>
                                  <a:ea typeface="Cambria Math" panose="02040503050406030204" pitchFamily="18" charset="0"/>
                                </a:rPr>
                                <m:t>𝜇</m:t>
                              </m:r>
                            </m:e>
                            <m:sub>
                              <m:r>
                                <a:rPr lang="en-US" sz="2600" b="1" i="1" smtClean="0">
                                  <a:latin typeface="Cambria Math" panose="02040503050406030204" pitchFamily="18" charset="0"/>
                                </a:rPr>
                                <m:t>𝒙</m:t>
                              </m:r>
                            </m:sub>
                          </m:sSub>
                        </m:num>
                        <m:den>
                          <m:sSub>
                            <m:sSubPr>
                              <m:ctrlPr>
                                <a:rPr lang="en-US" sz="2600" i="1" smtClean="0">
                                  <a:latin typeface="Cambria Math" panose="02040503050406030204" pitchFamily="18" charset="0"/>
                                </a:rPr>
                              </m:ctrlPr>
                            </m:sSubPr>
                            <m:e>
                              <m:r>
                                <a:rPr lang="en-US" sz="2600" i="1" smtClean="0">
                                  <a:latin typeface="Cambria Math" panose="02040503050406030204" pitchFamily="18" charset="0"/>
                                  <a:ea typeface="Cambria Math" panose="02040503050406030204" pitchFamily="18" charset="0"/>
                                </a:rPr>
                                <m:t>𝜎</m:t>
                              </m:r>
                            </m:e>
                            <m:sub>
                              <m:r>
                                <a:rPr lang="en-US" sz="2600" b="1" i="1" smtClean="0">
                                  <a:latin typeface="Cambria Math" panose="02040503050406030204" pitchFamily="18" charset="0"/>
                                </a:rPr>
                                <m:t>𝒙</m:t>
                              </m:r>
                            </m:sub>
                          </m:sSub>
                        </m:den>
                      </m:f>
                    </m:oMath>
                  </m:oMathPara>
                </a14:m>
                <a:endParaRPr lang="nl-BE" sz="2600" dirty="0"/>
              </a:p>
              <a:p>
                <a:r>
                  <a:rPr lang="pt-BR" dirty="0"/>
                  <a:t>Ajuda a acelerar a convergência do gradiente descendente pois deixa as curvas de nível da superfície de erro mais circulares.</a:t>
                </a:r>
              </a:p>
              <a:p>
                <a:r>
                  <a:rPr lang="pt-BR" dirty="0"/>
                  <a:t>Possibilita comparar o peso/influência de cada atributo no modelo.</a:t>
                </a:r>
              </a:p>
              <a:p>
                <a:r>
                  <a:rPr lang="pt-BR" dirty="0"/>
                  <a:t>Aplicado durante pré-processamento das features</a:t>
                </a:r>
                <a:r>
                  <a:rPr lang="pt-BR" dirty="0" smtClean="0"/>
                  <a:t>.</a:t>
                </a:r>
              </a:p>
              <a:p>
                <a:r>
                  <a:rPr lang="pt-BR" b="1" i="1" dirty="0"/>
                  <a:t>Normalização </a:t>
                </a:r>
                <a:r>
                  <a:rPr lang="pt-BR" b="1" i="1" dirty="0" smtClean="0"/>
                  <a:t>mín-max </a:t>
                </a:r>
                <a:r>
                  <a:rPr lang="pt-BR" dirty="0" smtClean="0"/>
                  <a:t>faz com que os atributos variem entre </a:t>
                </a:r>
                <a:r>
                  <a:rPr lang="pt-BR" dirty="0"/>
                  <a:t>0 e </a:t>
                </a:r>
                <a:r>
                  <a:rPr lang="pt-BR" dirty="0" smtClean="0"/>
                  <a:t>1.</a:t>
                </a:r>
              </a:p>
              <a:p>
                <a:r>
                  <a:rPr lang="pt-BR" b="1" i="1" dirty="0" smtClean="0"/>
                  <a:t>Padronização</a:t>
                </a:r>
                <a:r>
                  <a:rPr lang="pt-BR" dirty="0" smtClean="0"/>
                  <a:t> faz com que os atributos tenham média </a:t>
                </a:r>
                <a:r>
                  <a:rPr lang="pt-BR" dirty="0"/>
                  <a:t>zero e </a:t>
                </a:r>
                <a:r>
                  <a:rPr lang="pt-BR" dirty="0" smtClean="0"/>
                  <a:t>desvio </a:t>
                </a:r>
                <a:r>
                  <a:rPr lang="pt-BR" dirty="0"/>
                  <a:t>padrão unitário. Observe que, neste caso, os valores não </a:t>
                </a:r>
                <a:r>
                  <a:rPr lang="pt-BR" dirty="0" smtClean="0"/>
                  <a:t>ficam restritos </a:t>
                </a:r>
                <a:r>
                  <a:rPr lang="pt-BR" dirty="0"/>
                  <a:t>a um intervalo específico.</a:t>
                </a:r>
              </a:p>
              <a:p>
                <a:r>
                  <a:rPr lang="pt-BR" b="1" dirty="0"/>
                  <a:t>OBS.1</a:t>
                </a:r>
                <a:r>
                  <a:rPr lang="pt-BR" dirty="0"/>
                  <a:t>: Quando temos um conjunto de validação/teste do modelo, a boa prática é aplicar os valores obtidos durante o escalonamento do conjunto de treinamento ao conjunto de validação.</a:t>
                </a:r>
              </a:p>
              <a:p>
                <a:r>
                  <a:rPr lang="pt-BR" b="1" dirty="0"/>
                  <a:t>OBS.2</a:t>
                </a:r>
                <a:r>
                  <a:rPr lang="pt-BR" dirty="0"/>
                  <a:t>: Em alguns casos, o escalonamento também é aplicado aos rótulos (</a:t>
                </a:r>
                <a:r>
                  <a:rPr lang="pt-BR" dirty="0" smtClean="0"/>
                  <a:t>ou seja, aos </a:t>
                </a:r>
                <a:r>
                  <a:rPr lang="pt-BR" dirty="0"/>
                  <a:t>objetivos), i.e., aos valores de </a:t>
                </a:r>
                <a14:m>
                  <m:oMath xmlns:m="http://schemas.openxmlformats.org/officeDocument/2006/math">
                    <m:r>
                      <a:rPr lang="pt-BR" b="0" i="1" smtClean="0">
                        <a:latin typeface="Cambria Math" panose="02040503050406030204" pitchFamily="18" charset="0"/>
                      </a:rPr>
                      <m:t>𝑦</m:t>
                    </m:r>
                  </m:oMath>
                </a14:m>
                <a:r>
                  <a:rPr lang="pt-BR" dirty="0"/>
                  <a:t>. Mas não se esqueça de desfazer o escalonamento para realizar predições que sejam significativas.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294228"/>
                <a:ext cx="11231880" cy="5390351"/>
              </a:xfrm>
              <a:blipFill rotWithShape="0">
                <a:blip r:embed="rId3"/>
                <a:stretch>
                  <a:fillRect l="-489" t="-2034" r="-380"/>
                </a:stretch>
              </a:blipFill>
            </p:spPr>
            <p:txBody>
              <a:bodyPr/>
              <a:lstStyle/>
              <a:p>
                <a:r>
                  <a:rPr lang="pt-BR">
                    <a:noFill/>
                  </a:rPr>
                  <a:t> </a:t>
                </a:r>
              </a:p>
            </p:txBody>
          </p:sp>
        </mc:Fallback>
      </mc:AlternateContent>
    </p:spTree>
    <p:extLst>
      <p:ext uri="{BB962C8B-B14F-4D97-AF65-F5344CB8AC3E}">
        <p14:creationId xmlns:p14="http://schemas.microsoft.com/office/powerpoint/2010/main" val="1778962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711835"/>
          </a:xfrm>
        </p:spPr>
        <p:txBody>
          <a:bodyPr>
            <a:normAutofit/>
          </a:bodyPr>
          <a:lstStyle/>
          <a:p>
            <a:r>
              <a:rPr lang="pt-BR" dirty="0"/>
              <a:t>Quando </a:t>
            </a:r>
            <a:r>
              <a:rPr lang="pt-BR" dirty="0" smtClean="0"/>
              <a:t>usar </a:t>
            </a:r>
            <a:r>
              <a:rPr lang="pt-BR" dirty="0"/>
              <a:t>normalização e </a:t>
            </a:r>
            <a:r>
              <a:rPr lang="pt-BR" dirty="0" smtClean="0"/>
              <a:t>padronização</a:t>
            </a:r>
            <a:r>
              <a:rPr lang="pt-BR" dirty="0"/>
              <a:t>?</a:t>
            </a:r>
          </a:p>
        </p:txBody>
      </p:sp>
      <p:sp>
        <p:nvSpPr>
          <p:cNvPr id="3" name="Content Placeholder 2"/>
          <p:cNvSpPr>
            <a:spLocks noGrp="1"/>
          </p:cNvSpPr>
          <p:nvPr>
            <p:ph idx="1"/>
          </p:nvPr>
        </p:nvSpPr>
        <p:spPr>
          <a:xfrm>
            <a:off x="838200" y="1483360"/>
            <a:ext cx="11034252" cy="5201919"/>
          </a:xfrm>
        </p:spPr>
        <p:txBody>
          <a:bodyPr>
            <a:normAutofit fontScale="85000" lnSpcReduction="20000"/>
          </a:bodyPr>
          <a:lstStyle/>
          <a:p>
            <a:r>
              <a:rPr lang="pt-BR" dirty="0" smtClean="0"/>
              <a:t>A </a:t>
            </a:r>
            <a:r>
              <a:rPr lang="pt-BR" b="1" dirty="0"/>
              <a:t>normalização</a:t>
            </a:r>
            <a:r>
              <a:rPr lang="pt-BR" dirty="0"/>
              <a:t> é uma boa técnica a ser usada quando </a:t>
            </a:r>
            <a:r>
              <a:rPr lang="pt-BR" dirty="0" smtClean="0"/>
              <a:t>não se conhece </a:t>
            </a:r>
            <a:r>
              <a:rPr lang="pt-BR" dirty="0"/>
              <a:t>a distribuição </a:t>
            </a:r>
            <a:r>
              <a:rPr lang="pt-BR" dirty="0" smtClean="0"/>
              <a:t>dos </a:t>
            </a:r>
            <a:r>
              <a:rPr lang="pt-BR" b="1" i="1" dirty="0" smtClean="0"/>
              <a:t>atributos</a:t>
            </a:r>
            <a:r>
              <a:rPr lang="pt-BR" dirty="0" smtClean="0"/>
              <a:t> ou </a:t>
            </a:r>
            <a:r>
              <a:rPr lang="pt-BR" dirty="0"/>
              <a:t>quando </a:t>
            </a:r>
            <a:r>
              <a:rPr lang="pt-BR" dirty="0" smtClean="0"/>
              <a:t>se sabe que </a:t>
            </a:r>
            <a:r>
              <a:rPr lang="pt-BR" dirty="0"/>
              <a:t>a distribuição não é </a:t>
            </a:r>
            <a:r>
              <a:rPr lang="pt-BR" dirty="0" smtClean="0"/>
              <a:t>Gaussiana (PDF com formato de sino</a:t>
            </a:r>
            <a:r>
              <a:rPr lang="pt-BR" dirty="0"/>
              <a:t>). A </a:t>
            </a:r>
            <a:r>
              <a:rPr lang="pt-BR" b="1" i="1" dirty="0"/>
              <a:t>normalização</a:t>
            </a:r>
            <a:r>
              <a:rPr lang="pt-BR" dirty="0"/>
              <a:t> é útil </a:t>
            </a:r>
            <a:r>
              <a:rPr lang="pt-BR" dirty="0" smtClean="0"/>
              <a:t>quando o algoritmo </a:t>
            </a:r>
            <a:r>
              <a:rPr lang="pt-BR" dirty="0"/>
              <a:t>que </a:t>
            </a:r>
            <a:r>
              <a:rPr lang="pt-BR" dirty="0" smtClean="0"/>
              <a:t>está sendo usando </a:t>
            </a:r>
            <a:r>
              <a:rPr lang="pt-BR" dirty="0"/>
              <a:t>não faz suposições sobre a </a:t>
            </a:r>
            <a:r>
              <a:rPr lang="pt-BR" dirty="0" smtClean="0"/>
              <a:t>distribuição dos atributos, </a:t>
            </a:r>
            <a:r>
              <a:rPr lang="pt-BR" dirty="0"/>
              <a:t>como </a:t>
            </a:r>
            <a:r>
              <a:rPr lang="pt-BR" dirty="0" smtClean="0"/>
              <a:t>por exemplo: k-vizinhos mais próximos (k-NN) </a:t>
            </a:r>
            <a:r>
              <a:rPr lang="pt-BR" dirty="0"/>
              <a:t>e </a:t>
            </a:r>
            <a:r>
              <a:rPr lang="pt-BR" dirty="0" smtClean="0"/>
              <a:t>as redes </a:t>
            </a:r>
            <a:r>
              <a:rPr lang="pt-BR" dirty="0"/>
              <a:t>neurais artificiais</a:t>
            </a:r>
            <a:r>
              <a:rPr lang="pt-BR" dirty="0" smtClean="0"/>
              <a:t>.</a:t>
            </a:r>
            <a:endParaRPr lang="pt-BR" dirty="0"/>
          </a:p>
          <a:p>
            <a:r>
              <a:rPr lang="pt-BR" dirty="0"/>
              <a:t>A </a:t>
            </a:r>
            <a:r>
              <a:rPr lang="pt-BR" b="1" i="1" dirty="0"/>
              <a:t>padronização</a:t>
            </a:r>
            <a:r>
              <a:rPr lang="pt-BR" dirty="0"/>
              <a:t> </a:t>
            </a:r>
            <a:r>
              <a:rPr lang="pt-BR" dirty="0" smtClean="0"/>
              <a:t>pode ser útil quando os atributos seguem uma </a:t>
            </a:r>
            <a:r>
              <a:rPr lang="pt-BR" dirty="0"/>
              <a:t>distribuição </a:t>
            </a:r>
            <a:r>
              <a:rPr lang="pt-BR" dirty="0" smtClean="0"/>
              <a:t>Gaussiana </a:t>
            </a:r>
            <a:r>
              <a:rPr lang="pt-BR" dirty="0"/>
              <a:t>(curva </a:t>
            </a:r>
            <a:r>
              <a:rPr lang="pt-BR" dirty="0" smtClean="0"/>
              <a:t>com formato de </a:t>
            </a:r>
            <a:r>
              <a:rPr lang="pt-BR" dirty="0"/>
              <a:t>sino). </a:t>
            </a:r>
            <a:r>
              <a:rPr lang="pt-BR" dirty="0" smtClean="0"/>
              <a:t>Entretanto, isso </a:t>
            </a:r>
            <a:r>
              <a:rPr lang="pt-BR" dirty="0"/>
              <a:t>não precisa ser estritamente verdadeiro, mas a técnica é mais eficaz se a distribuição </a:t>
            </a:r>
            <a:r>
              <a:rPr lang="pt-BR" dirty="0" smtClean="0"/>
              <a:t>dos atributos </a:t>
            </a:r>
            <a:r>
              <a:rPr lang="pt-BR" dirty="0"/>
              <a:t>for G</a:t>
            </a:r>
            <a:r>
              <a:rPr lang="pt-BR" dirty="0" smtClean="0"/>
              <a:t>aussiana</a:t>
            </a:r>
            <a:r>
              <a:rPr lang="pt-BR" dirty="0"/>
              <a:t>. Além disso, ao contrário da </a:t>
            </a:r>
            <a:r>
              <a:rPr lang="pt-BR" b="1" i="1" dirty="0"/>
              <a:t>normalização</a:t>
            </a:r>
            <a:r>
              <a:rPr lang="pt-BR" dirty="0"/>
              <a:t>, a </a:t>
            </a:r>
            <a:r>
              <a:rPr lang="pt-BR" b="1" i="1" dirty="0"/>
              <a:t>padronização</a:t>
            </a:r>
            <a:r>
              <a:rPr lang="pt-BR" dirty="0"/>
              <a:t> não tem um </a:t>
            </a:r>
            <a:r>
              <a:rPr lang="pt-BR" dirty="0" smtClean="0"/>
              <a:t>intervalo definido de valores. </a:t>
            </a:r>
            <a:r>
              <a:rPr lang="pt-BR" dirty="0"/>
              <a:t>Portanto, mesmo que os atributos tenham valores </a:t>
            </a:r>
            <a:r>
              <a:rPr lang="pt-BR" dirty="0" smtClean="0"/>
              <a:t>discrepantes (</a:t>
            </a:r>
            <a:r>
              <a:rPr lang="pt-BR" b="1" i="1" dirty="0" smtClean="0"/>
              <a:t>outliers</a:t>
            </a:r>
            <a:r>
              <a:rPr lang="pt-BR" dirty="0" smtClean="0"/>
              <a:t>), </a:t>
            </a:r>
            <a:r>
              <a:rPr lang="pt-BR" dirty="0"/>
              <a:t>eles não serão afetados pela </a:t>
            </a:r>
            <a:r>
              <a:rPr lang="pt-BR" dirty="0" smtClean="0"/>
              <a:t>padronização. A </a:t>
            </a:r>
            <a:r>
              <a:rPr lang="pt-BR" dirty="0"/>
              <a:t>padronização é útil quando </a:t>
            </a:r>
            <a:r>
              <a:rPr lang="pt-BR" dirty="0" smtClean="0"/>
              <a:t>o </a:t>
            </a:r>
            <a:r>
              <a:rPr lang="pt-BR" dirty="0"/>
              <a:t>algoritmo </a:t>
            </a:r>
            <a:r>
              <a:rPr lang="pt-BR" dirty="0" smtClean="0"/>
              <a:t>que está sendo </a:t>
            </a:r>
            <a:r>
              <a:rPr lang="pt-BR" dirty="0"/>
              <a:t>usando faz suposições sobre </a:t>
            </a:r>
            <a:r>
              <a:rPr lang="pt-BR" dirty="0" smtClean="0"/>
              <a:t>os atributos terem </a:t>
            </a:r>
            <a:r>
              <a:rPr lang="pt-BR" dirty="0"/>
              <a:t>uma distribuição Gaussiana, como </a:t>
            </a:r>
            <a:r>
              <a:rPr lang="pt-BR" dirty="0" smtClean="0"/>
              <a:t>por exemplo, o modelo de misturas Gaussianas.</a:t>
            </a:r>
          </a:p>
          <a:p>
            <a:r>
              <a:rPr lang="pt-BR" dirty="0"/>
              <a:t>No entanto, a escolha </a:t>
            </a:r>
            <a:r>
              <a:rPr lang="pt-BR" dirty="0" smtClean="0"/>
              <a:t>entre </a:t>
            </a:r>
            <a:r>
              <a:rPr lang="pt-BR" b="1" i="1" dirty="0" smtClean="0"/>
              <a:t>normalização</a:t>
            </a:r>
            <a:r>
              <a:rPr lang="pt-BR" dirty="0" smtClean="0"/>
              <a:t> </a:t>
            </a:r>
            <a:r>
              <a:rPr lang="pt-BR" dirty="0"/>
              <a:t>ou </a:t>
            </a:r>
            <a:r>
              <a:rPr lang="pt-BR" b="1" i="1" dirty="0"/>
              <a:t>padronização</a:t>
            </a:r>
            <a:r>
              <a:rPr lang="pt-BR" dirty="0"/>
              <a:t> dependerá do problema e do algoritmo de aprendizado de máquina que está sendo usando. Não existe uma regra rígida e direta para </a:t>
            </a:r>
            <a:r>
              <a:rPr lang="pt-BR" dirty="0" smtClean="0"/>
              <a:t>dizer quando </a:t>
            </a:r>
            <a:r>
              <a:rPr lang="pt-BR" b="1" i="1" dirty="0"/>
              <a:t>normalizar</a:t>
            </a:r>
            <a:r>
              <a:rPr lang="pt-BR" dirty="0"/>
              <a:t> ou </a:t>
            </a:r>
            <a:r>
              <a:rPr lang="pt-BR" b="1" i="1" dirty="0"/>
              <a:t>padronizar</a:t>
            </a:r>
            <a:r>
              <a:rPr lang="pt-BR" dirty="0"/>
              <a:t> os atributos. Portanto, é comum treinar o modelo com os dados brutos, normalizados e padronizados e em seguida comparar o desempenho para cada um dos casos</a:t>
            </a:r>
            <a:r>
              <a:rPr lang="pt-BR" dirty="0" smtClean="0"/>
              <a:t>.</a:t>
            </a:r>
            <a:endParaRPr lang="pt-BR" dirty="0"/>
          </a:p>
        </p:txBody>
      </p:sp>
    </p:spTree>
    <p:extLst>
      <p:ext uri="{BB962C8B-B14F-4D97-AF65-F5344CB8AC3E}">
        <p14:creationId xmlns:p14="http://schemas.microsoft.com/office/powerpoint/2010/main" val="14265323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Escolha do Passo de Aprendizagem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690688"/>
                <a:ext cx="8647493" cy="4710111"/>
              </a:xfrm>
            </p:spPr>
            <p:txBody>
              <a:bodyPr>
                <a:normAutofit/>
              </a:bodyPr>
              <a:lstStyle/>
              <a:p>
                <a:r>
                  <a:rPr lang="pt-BR" dirty="0" smtClean="0"/>
                  <a:t>Conforme nós já aprendemos, enquanto </a:t>
                </a:r>
                <a:r>
                  <a:rPr lang="pt-BR" dirty="0"/>
                  <a:t>a </a:t>
                </a:r>
                <a:r>
                  <a:rPr lang="pt-BR" b="1" i="1" dirty="0"/>
                  <a:t>direção</a:t>
                </a:r>
                <a:r>
                  <a:rPr lang="pt-BR" dirty="0"/>
                  <a:t> para o mínimo é determinada pelo </a:t>
                </a:r>
                <a:r>
                  <a:rPr lang="pt-BR" b="1" i="1" dirty="0"/>
                  <a:t>vetor gradiente</a:t>
                </a:r>
                <a:r>
                  <a:rPr lang="pt-BR" dirty="0"/>
                  <a:t> da </a:t>
                </a:r>
                <a:r>
                  <a:rPr lang="pt-BR" b="1" i="1" dirty="0"/>
                  <a:t>função de erro</a:t>
                </a:r>
                <a:r>
                  <a:rPr lang="pt-BR" dirty="0"/>
                  <a:t>, o </a:t>
                </a:r>
                <a:r>
                  <a:rPr lang="pt-BR" b="1" i="1" dirty="0"/>
                  <a:t>passo de aprendizagem</a:t>
                </a:r>
                <a:r>
                  <a:rPr lang="pt-BR" dirty="0"/>
                  <a:t> determina o quão grande </a:t>
                </a:r>
                <a:r>
                  <a:rPr lang="pt-BR" dirty="0" smtClean="0"/>
                  <a:t>esse </a:t>
                </a:r>
                <a:r>
                  <a:rPr lang="pt-BR" dirty="0"/>
                  <a:t>passo é dado naquela direção.</a:t>
                </a:r>
              </a:p>
              <a:p>
                <a:r>
                  <a:rPr lang="pt-BR" dirty="0"/>
                  <a:t>Portanto, a </a:t>
                </a:r>
                <a:r>
                  <a:rPr lang="pt-BR" b="1" dirty="0">
                    <a:solidFill>
                      <a:srgbClr val="FF0000"/>
                    </a:solidFill>
                  </a:rPr>
                  <a:t>escolha do passo de aprendizagem é muito importante</a:t>
                </a:r>
                <a:r>
                  <a:rPr lang="pt-BR" dirty="0"/>
                  <a:t>:</a:t>
                </a:r>
              </a:p>
              <a:p>
                <a:pPr lvl="1">
                  <a:buFont typeface="Courier New" panose="02070309020205020404" pitchFamily="49" charset="0"/>
                  <a:buChar char="o"/>
                </a:pPr>
                <a:r>
                  <a:rPr lang="pt-BR" dirty="0"/>
                  <a:t>Caso </a:t>
                </a:r>
                <a:r>
                  <a:rPr lang="pt-BR" dirty="0" smtClean="0"/>
                  <a:t>ele seja </a:t>
                </a:r>
                <a:r>
                  <a:rPr lang="pt-BR" dirty="0"/>
                  <a:t>muito pequeno, a convergência do algoritmo levará muito tempo.</a:t>
                </a:r>
              </a:p>
              <a:p>
                <a:pPr lvl="1">
                  <a:buFont typeface="Courier New" panose="02070309020205020404" pitchFamily="49" charset="0"/>
                  <a:buChar char="o"/>
                </a:pPr>
                <a:r>
                  <a:rPr lang="pt-BR" b="1" dirty="0"/>
                  <a:t>Exemplo</a:t>
                </a:r>
                <a:r>
                  <a:rPr lang="pt-BR" dirty="0"/>
                  <a:t>: com </a:t>
                </a:r>
                <a14:m>
                  <m:oMath xmlns:m="http://schemas.openxmlformats.org/officeDocument/2006/math">
                    <m:r>
                      <a:rPr lang="pt-BR" i="1" smtClean="0">
                        <a:latin typeface="Cambria Math" panose="02040503050406030204" pitchFamily="18" charset="0"/>
                        <a:ea typeface="Cambria Math" panose="02040503050406030204" pitchFamily="18" charset="0"/>
                      </a:rPr>
                      <m:t>𝛼</m:t>
                    </m:r>
                    <m:r>
                      <a:rPr lang="pt-BR" b="0" i="1" smtClean="0">
                        <a:latin typeface="Cambria Math" panose="02040503050406030204" pitchFamily="18" charset="0"/>
                        <a:ea typeface="Cambria Math" panose="02040503050406030204" pitchFamily="18" charset="0"/>
                      </a:rPr>
                      <m:t>=0.005</m:t>
                    </m:r>
                  </m:oMath>
                </a14:m>
                <a:r>
                  <a:rPr lang="pt-BR" dirty="0"/>
                  <a:t> atinge o valor ótimo após mais de 4</a:t>
                </a:r>
                <a:r>
                  <a:rPr lang="pt-BR" dirty="0" smtClean="0"/>
                  <a:t>00 </a:t>
                </a:r>
                <a:r>
                  <a:rPr lang="pt-BR" dirty="0"/>
                  <a:t>iterações/épocas</a:t>
                </a:r>
                <a:r>
                  <a:rPr lang="pt-BR" dirty="0" smtClean="0"/>
                  <a:t>.</a:t>
                </a:r>
              </a:p>
              <a:p>
                <a:pPr lvl="2">
                  <a:buFont typeface="Wingdings" panose="05000000000000000000" pitchFamily="2" charset="2"/>
                  <a:buChar char="§"/>
                </a:pPr>
                <a:r>
                  <a:rPr lang="pt-BR" dirty="0" smtClean="0"/>
                  <a:t>Passos muito curtos, fazem com que o algoritmo caminhe vagarosamente em direção ao </a:t>
                </a:r>
                <a:r>
                  <a:rPr lang="pt-BR" b="1" i="1" dirty="0" smtClean="0"/>
                  <a:t>mínimo global</a:t>
                </a:r>
                <a:r>
                  <a:rPr lang="pt-BR" dirty="0" smtClean="0"/>
                  <a:t> da </a:t>
                </a:r>
                <a:r>
                  <a:rPr lang="pt-BR" b="1" i="1" dirty="0" smtClean="0"/>
                  <a:t>função de erro</a:t>
                </a:r>
                <a:r>
                  <a:rPr lang="pt-BR" dirty="0" smtClean="0"/>
                  <a:t>.</a:t>
                </a:r>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690688"/>
                <a:ext cx="8647493" cy="4710111"/>
              </a:xfrm>
              <a:blipFill rotWithShape="0">
                <a:blip r:embed="rId3"/>
                <a:stretch>
                  <a:fillRect l="-1198" t="-2070" r="-1621"/>
                </a:stretch>
              </a:blipFill>
            </p:spPr>
            <p:txBody>
              <a:bodyPr/>
              <a:lstStyle/>
              <a:p>
                <a:r>
                  <a:rPr lang="pt-BR">
                    <a:noFill/>
                  </a:rPr>
                  <a:t> </a:t>
                </a:r>
              </a:p>
            </p:txBody>
          </p:sp>
        </mc:Fallback>
      </mc:AlternateContent>
      <p:sp>
        <p:nvSpPr>
          <p:cNvPr id="4" name="Rectangle 3"/>
          <p:cNvSpPr/>
          <p:nvPr/>
        </p:nvSpPr>
        <p:spPr>
          <a:xfrm>
            <a:off x="195384" y="6400800"/>
            <a:ext cx="5563972" cy="338554"/>
          </a:xfrm>
          <a:prstGeom prst="rect">
            <a:avLst/>
          </a:prstGeom>
        </p:spPr>
        <p:txBody>
          <a:bodyPr wrap="square">
            <a:spAutoFit/>
          </a:bodyPr>
          <a:lstStyle/>
          <a:p>
            <a:r>
              <a:rPr lang="nl-BE" sz="1600" u="sng" dirty="0" smtClean="0">
                <a:solidFill>
                  <a:srgbClr val="00B0F0"/>
                </a:solidFill>
              </a:rPr>
              <a:t>Exemplo: </a:t>
            </a:r>
            <a:r>
              <a:rPr lang="pt-BR" sz="1600" u="sng" dirty="0" smtClean="0">
                <a:solidFill>
                  <a:srgbClr val="00B0F0"/>
                </a:solidFill>
              </a:rPr>
              <a:t>linear_regression_selecting_the_learning_rate.ipynb</a:t>
            </a:r>
            <a:endParaRPr lang="pt-BR" sz="1600" u="sng" dirty="0">
              <a:solidFill>
                <a:srgbClr val="00B0F0"/>
              </a:solidFill>
            </a:endParaRPr>
          </a:p>
        </p:txBody>
      </p:sp>
      <p:pic>
        <p:nvPicPr>
          <p:cNvPr id="5" name="Picture 4"/>
          <p:cNvPicPr>
            <a:picLocks noChangeAspect="1"/>
          </p:cNvPicPr>
          <p:nvPr/>
        </p:nvPicPr>
        <p:blipFill rotWithShape="1">
          <a:blip r:embed="rId4" cstate="print">
            <a:extLst>
              <a:ext uri="{28A0092B-C50C-407E-A947-70E740481C1C}">
                <a14:useLocalDpi xmlns:a14="http://schemas.microsoft.com/office/drawing/2010/main" val="0"/>
              </a:ext>
            </a:extLst>
          </a:blip>
          <a:srcRect l="5742" t="14846" r="24790" b="22409"/>
          <a:stretch/>
        </p:blipFill>
        <p:spPr>
          <a:xfrm>
            <a:off x="9339528" y="166804"/>
            <a:ext cx="2395336" cy="2163529"/>
          </a:xfrm>
          <a:prstGeom prst="rect">
            <a:avLst/>
          </a:prstGeom>
        </p:spPr>
      </p:pic>
      <p:pic>
        <p:nvPicPr>
          <p:cNvPr id="9" name="Picture 8"/>
          <p:cNvPicPr>
            <a:picLocks noChangeAspect="1"/>
          </p:cNvPicPr>
          <p:nvPr/>
        </p:nvPicPr>
        <p:blipFill rotWithShape="1">
          <a:blip r:embed="rId5" cstate="print">
            <a:extLst>
              <a:ext uri="{28A0092B-C50C-407E-A947-70E740481C1C}">
                <a14:useLocalDpi xmlns:a14="http://schemas.microsoft.com/office/drawing/2010/main" val="0"/>
              </a:ext>
            </a:extLst>
          </a:blip>
          <a:srcRect t="6975" r="9310" b="3614"/>
          <a:stretch/>
        </p:blipFill>
        <p:spPr>
          <a:xfrm>
            <a:off x="9485693" y="2485767"/>
            <a:ext cx="2121970" cy="2092046"/>
          </a:xfrm>
          <a:prstGeom prst="rect">
            <a:avLst/>
          </a:prstGeom>
        </p:spPr>
      </p:pic>
      <p:pic>
        <p:nvPicPr>
          <p:cNvPr id="10" name="Picture 9"/>
          <p:cNvPicPr>
            <a:picLocks noChangeAspect="1"/>
          </p:cNvPicPr>
          <p:nvPr/>
        </p:nvPicPr>
        <p:blipFill rotWithShape="1">
          <a:blip r:embed="rId6" cstate="print">
            <a:extLst>
              <a:ext uri="{28A0092B-C50C-407E-A947-70E740481C1C}">
                <a14:useLocalDpi xmlns:a14="http://schemas.microsoft.com/office/drawing/2010/main" val="0"/>
              </a:ext>
            </a:extLst>
          </a:blip>
          <a:srcRect t="6667" r="9226" b="3922"/>
          <a:stretch/>
        </p:blipFill>
        <p:spPr>
          <a:xfrm>
            <a:off x="9466729" y="4731281"/>
            <a:ext cx="2140934" cy="2108789"/>
          </a:xfrm>
          <a:prstGeom prst="rect">
            <a:avLst/>
          </a:prstGeom>
        </p:spPr>
      </p:pic>
    </p:spTree>
    <p:extLst>
      <p:ext uri="{BB962C8B-B14F-4D97-AF65-F5344CB8AC3E}">
        <p14:creationId xmlns:p14="http://schemas.microsoft.com/office/powerpoint/2010/main" val="79822168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Escalonamento de Features</a:t>
            </a:r>
            <a:endParaRPr lang="nl-BE" dirty="0"/>
          </a:p>
        </p:txBody>
      </p:sp>
      <mc:AlternateContent xmlns:mc="http://schemas.openxmlformats.org/markup-compatibility/2006" xmlns:a14="http://schemas.microsoft.com/office/drawing/2010/main">
        <mc:Choice Requires="a14">
          <p:sp>
            <p:nvSpPr>
              <p:cNvPr id="10" name="Content Placeholder 2"/>
              <p:cNvSpPr txBox="1">
                <a:spLocks/>
              </p:cNvSpPr>
              <p:nvPr/>
            </p:nvSpPr>
            <p:spPr>
              <a:xfrm>
                <a:off x="838199" y="1650519"/>
                <a:ext cx="7708541" cy="4826481"/>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pt-BR" b="1" dirty="0"/>
                  <a:t>Exemplo</a:t>
                </a:r>
                <a:r>
                  <a:rPr lang="pt-BR" dirty="0"/>
                  <a:t>:</a:t>
                </a:r>
                <a14:m>
                  <m:oMath xmlns:m="http://schemas.openxmlformats.org/officeDocument/2006/math">
                    <m:r>
                      <a:rPr lang="pt-BR" b="0" i="1" smtClean="0">
                        <a:latin typeface="Cambria Math" panose="02040503050406030204" pitchFamily="18" charset="0"/>
                      </a:rPr>
                      <m:t>𝑦</m:t>
                    </m:r>
                    <m:r>
                      <a:rPr lang="pt-BR" b="0" i="1" smtClean="0">
                        <a:latin typeface="Cambria Math" panose="02040503050406030204" pitchFamily="18" charset="0"/>
                      </a:rPr>
                      <m:t>= </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r>
                      <a:rPr lang="pt-BR" b="0" i="1" smtClean="0">
                        <a:latin typeface="Cambria Math" panose="02040503050406030204" pitchFamily="18" charset="0"/>
                      </a:rPr>
                      <m:t>+ </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r>
                      <a:rPr lang="pt-BR" b="0" i="1" smtClean="0">
                        <a:latin typeface="Cambria Math" panose="02040503050406030204" pitchFamily="18" charset="0"/>
                      </a:rPr>
                      <m:t>,</m:t>
                    </m:r>
                  </m:oMath>
                </a14:m>
                <a:r>
                  <a:rPr lang="pt-BR" dirty="0"/>
                  <a:t>onde</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b="0" i="1" smtClean="0">
                        <a:latin typeface="Cambria Math" panose="02040503050406030204" pitchFamily="18" charset="0"/>
                      </a:rPr>
                      <m:t> </m:t>
                    </m:r>
                    <m:r>
                      <a:rPr lang="pt-BR" b="0" i="1" smtClean="0">
                        <a:latin typeface="Cambria Math" panose="02040503050406030204" pitchFamily="18" charset="0"/>
                        <a:ea typeface="Cambria Math" panose="02040503050406030204" pitchFamily="18" charset="0"/>
                      </a:rPr>
                      <m:t>~ </m:t>
                    </m:r>
                    <m:r>
                      <a:rPr lang="pt-BR" b="0" i="1" smtClean="0">
                        <a:latin typeface="Cambria Math" panose="02040503050406030204" pitchFamily="18" charset="0"/>
                      </a:rPr>
                      <m:t>𝑁</m:t>
                    </m:r>
                    <m:r>
                      <a:rPr lang="pt-BR" b="0" i="1" smtClean="0">
                        <a:latin typeface="Cambria Math" panose="02040503050406030204" pitchFamily="18" charset="0"/>
                      </a:rPr>
                      <m:t>(0, 1)</m:t>
                    </m:r>
                  </m:oMath>
                </a14:m>
                <a:r>
                  <a:rPr lang="pt-BR" dirty="0"/>
                  <a:t>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 </m:t>
                        </m:r>
                        <m:r>
                          <a:rPr lang="pt-BR" i="1">
                            <a:latin typeface="Cambria Math" panose="02040503050406030204" pitchFamily="18" charset="0"/>
                          </a:rPr>
                          <m:t>𝑥</m:t>
                        </m:r>
                      </m:e>
                      <m:sub>
                        <m:r>
                          <a:rPr lang="pt-BR" b="0" i="1" smtClean="0">
                            <a:latin typeface="Cambria Math" panose="02040503050406030204" pitchFamily="18" charset="0"/>
                          </a:rPr>
                          <m:t>2</m:t>
                        </m:r>
                      </m:sub>
                    </m:sSub>
                    <m:r>
                      <a:rPr lang="pt-BR" i="1">
                        <a:latin typeface="Cambria Math" panose="02040503050406030204" pitchFamily="18" charset="0"/>
                      </a:rPr>
                      <m:t> </m:t>
                    </m:r>
                    <m:r>
                      <a:rPr lang="pt-BR" i="1">
                        <a:latin typeface="Cambria Math" panose="02040503050406030204" pitchFamily="18" charset="0"/>
                        <a:ea typeface="Cambria Math" panose="02040503050406030204" pitchFamily="18" charset="0"/>
                      </a:rPr>
                      <m:t>~ </m:t>
                    </m:r>
                    <m:r>
                      <a:rPr lang="pt-BR" i="1">
                        <a:latin typeface="Cambria Math" panose="02040503050406030204" pitchFamily="18" charset="0"/>
                      </a:rPr>
                      <m:t>𝑁</m:t>
                    </m:r>
                    <m:r>
                      <a:rPr lang="pt-BR" i="1">
                        <a:latin typeface="Cambria Math" panose="02040503050406030204" pitchFamily="18" charset="0"/>
                      </a:rPr>
                      <m:t>(10, 1</m:t>
                    </m:r>
                    <m:r>
                      <a:rPr lang="pt-BR" b="0" i="0" smtClean="0">
                        <a:latin typeface="Cambria Math" panose="02040503050406030204" pitchFamily="18" charset="0"/>
                      </a:rPr>
                      <m:t>00</m:t>
                    </m:r>
                    <m:r>
                      <a:rPr lang="pt-BR" i="1">
                        <a:latin typeface="Cambria Math" panose="02040503050406030204" pitchFamily="18" charset="0"/>
                      </a:rPr>
                      <m:t>)</m:t>
                    </m:r>
                  </m:oMath>
                </a14:m>
                <a:r>
                  <a:rPr lang="pt-BR" dirty="0"/>
                  <a:t>.</a:t>
                </a:r>
              </a:p>
              <a:p>
                <a:pPr algn="just"/>
                <a:r>
                  <a:rPr lang="pt-BR" dirty="0"/>
                  <a:t>Superfície de erro em forma de “U” com maior taxa de variação do erro na direção de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2</m:t>
                        </m:r>
                      </m:sub>
                    </m:sSub>
                  </m:oMath>
                </a14:m>
                <a:r>
                  <a:rPr lang="pt-BR" dirty="0"/>
                  <a:t>.</a:t>
                </a:r>
              </a:p>
              <a:p>
                <a:pPr algn="just"/>
                <a:r>
                  <a:rPr lang="pt-BR" dirty="0"/>
                  <a:t>Taxa de variação do erro é praticamente constante na direção de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1</m:t>
                        </m:r>
                      </m:sub>
                    </m:sSub>
                  </m:oMath>
                </a14:m>
                <a:r>
                  <a:rPr lang="pt-BR" dirty="0"/>
                  <a:t> (reta com inclinação de </a:t>
                </a:r>
                <a14:m>
                  <m:oMath xmlns:m="http://schemas.openxmlformats.org/officeDocument/2006/math">
                    <m:r>
                      <a:rPr lang="pt-BR" i="1">
                        <a:latin typeface="Cambria Math" panose="02040503050406030204" pitchFamily="18" charset="0"/>
                        <a:ea typeface="Cambria Math" panose="02040503050406030204" pitchFamily="18" charset="0"/>
                      </a:rPr>
                      <m:t>≈</m:t>
                    </m:r>
                    <m:r>
                      <a:rPr lang="pt-BR">
                        <a:latin typeface="Cambria Math" panose="02040503050406030204" pitchFamily="18" charset="0"/>
                        <a:ea typeface="Cambria Math" panose="02040503050406030204" pitchFamily="18" charset="0"/>
                      </a:rPr>
                      <m:t>0</m:t>
                    </m:r>
                    <m:r>
                      <a:rPr lang="pt-BR" i="1">
                        <a:latin typeface="Cambria Math" panose="02040503050406030204" pitchFamily="18" charset="0"/>
                        <a:ea typeface="Cambria Math" panose="02040503050406030204" pitchFamily="18" charset="0"/>
                      </a:rPr>
                      <m:t>°</m:t>
                    </m:r>
                  </m:oMath>
                </a14:m>
                <a:r>
                  <a:rPr lang="pt-BR" dirty="0"/>
                  <a:t>).</a:t>
                </a:r>
              </a:p>
              <a:p>
                <a:pPr algn="just"/>
                <a:r>
                  <a:rPr lang="pt-BR" dirty="0"/>
                  <a:t>Pesos de atributos com variação muito grande são atualizados mais rapidamente do que pesos de atributos com variação pequena.</a:t>
                </a:r>
              </a:p>
              <a:p>
                <a:pPr lvl="1" algn="just"/>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2</m:t>
                        </m:r>
                      </m:sub>
                    </m:sSub>
                  </m:oMath>
                </a14:m>
                <a:r>
                  <a:rPr lang="pt-BR" dirty="0"/>
                  <a:t> contribui muito mais no valor final do erro, fazendo com que </a:t>
                </a:r>
                <a14:m>
                  <m:oMath xmlns:m="http://schemas.openxmlformats.org/officeDocument/2006/math">
                    <m:sSub>
                      <m:sSubPr>
                        <m:ctrlPr>
                          <a:rPr lang="pt-BR" i="1">
                            <a:latin typeface="Cambria Math" panose="02040503050406030204" pitchFamily="18" charset="0"/>
                          </a:rPr>
                        </m:ctrlPr>
                      </m:sSubPr>
                      <m:e>
                        <m:r>
                          <a:rPr lang="pt-BR" b="0" i="1" smtClean="0">
                            <a:latin typeface="Cambria Math" panose="02040503050406030204" pitchFamily="18" charset="0"/>
                          </a:rPr>
                          <m:t>𝑎</m:t>
                        </m:r>
                      </m:e>
                      <m:sub>
                        <m:r>
                          <a:rPr lang="pt-BR" i="1">
                            <a:latin typeface="Cambria Math" panose="02040503050406030204" pitchFamily="18" charset="0"/>
                          </a:rPr>
                          <m:t>2</m:t>
                        </m:r>
                      </m:sub>
                    </m:sSub>
                  </m:oMath>
                </a14:m>
                <a:r>
                  <a:rPr lang="pt-BR" dirty="0"/>
                  <a:t> seja rapidamente atualizado.</a:t>
                </a:r>
              </a:p>
              <a:p>
                <a:pPr algn="just"/>
                <a:r>
                  <a:rPr lang="pt-BR" dirty="0"/>
                  <a:t>Como </a:t>
                </a:r>
                <a:r>
                  <a:rPr lang="pt-BR" dirty="0" smtClean="0"/>
                  <a:t>o gradiente </a:t>
                </a:r>
                <a:r>
                  <a:rPr lang="pt-BR" dirty="0"/>
                  <a:t>na direção de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1</m:t>
                        </m:r>
                      </m:sub>
                    </m:sSub>
                  </m:oMath>
                </a14:m>
                <a:r>
                  <a:rPr lang="pt-BR" dirty="0"/>
                  <a:t> é muito pequeno, o treinamento fica lento.</a:t>
                </a:r>
              </a:p>
              <a:p>
                <a:pPr algn="just"/>
                <a:r>
                  <a:rPr lang="pt-BR" dirty="0"/>
                  <a:t>Algoritmo GD em batelada converge após quase 2000 épocas.</a:t>
                </a:r>
              </a:p>
            </p:txBody>
          </p:sp>
        </mc:Choice>
        <mc:Fallback xmlns="">
          <p:sp>
            <p:nvSpPr>
              <p:cNvPr id="10" name="Content Placeholder 2"/>
              <p:cNvSpPr txBox="1">
                <a:spLocks noRot="1" noChangeAspect="1" noMove="1" noResize="1" noEditPoints="1" noAdjustHandles="1" noChangeArrowheads="1" noChangeShapeType="1" noTextEdit="1"/>
              </p:cNvSpPr>
              <p:nvPr/>
            </p:nvSpPr>
            <p:spPr>
              <a:xfrm>
                <a:off x="838199" y="1650519"/>
                <a:ext cx="7708541" cy="4826481"/>
              </a:xfrm>
              <a:prstGeom prst="rect">
                <a:avLst/>
              </a:prstGeom>
              <a:blipFill rotWithShape="0">
                <a:blip r:embed="rId3"/>
                <a:stretch>
                  <a:fillRect l="-1186" t="-2904" r="-1186"/>
                </a:stretch>
              </a:blipFill>
            </p:spPr>
            <p:txBody>
              <a:bodyPr/>
              <a:lstStyle/>
              <a:p>
                <a:r>
                  <a:rPr lang="pt-BR">
                    <a:noFill/>
                  </a:rPr>
                  <a:t> </a:t>
                </a:r>
              </a:p>
            </p:txBody>
          </p:sp>
        </mc:Fallback>
      </mc:AlternateContent>
      <p:sp>
        <p:nvSpPr>
          <p:cNvPr id="12" name="TextBox 11"/>
          <p:cNvSpPr txBox="1"/>
          <p:nvPr/>
        </p:nvSpPr>
        <p:spPr>
          <a:xfrm>
            <a:off x="8546740" y="26571"/>
            <a:ext cx="3645260" cy="338554"/>
          </a:xfrm>
          <a:prstGeom prst="rect">
            <a:avLst/>
          </a:prstGeom>
          <a:noFill/>
        </p:spPr>
        <p:txBody>
          <a:bodyPr wrap="square" rtlCol="0">
            <a:spAutoFit/>
          </a:bodyPr>
          <a:lstStyle/>
          <a:p>
            <a:pPr algn="ctr"/>
            <a:r>
              <a:rPr lang="pt-BR" sz="1600" b="1" dirty="0"/>
              <a:t>Não Escalonado</a:t>
            </a:r>
          </a:p>
        </p:txBody>
      </p:sp>
      <p:pic>
        <p:nvPicPr>
          <p:cNvPr id="4" name="Picture 3"/>
          <p:cNvPicPr>
            <a:picLocks noChangeAspect="1"/>
          </p:cNvPicPr>
          <p:nvPr/>
        </p:nvPicPr>
        <p:blipFill rotWithShape="1">
          <a:blip r:embed="rId4"/>
          <a:srcRect l="4004" t="3759" r="5335" b="5913"/>
          <a:stretch/>
        </p:blipFill>
        <p:spPr>
          <a:xfrm>
            <a:off x="8546740" y="365125"/>
            <a:ext cx="3645260" cy="3059815"/>
          </a:xfrm>
          <a:prstGeom prst="rect">
            <a:avLst/>
          </a:prstGeom>
        </p:spPr>
      </p:pic>
      <p:pic>
        <p:nvPicPr>
          <p:cNvPr id="9" name="Picture 8"/>
          <p:cNvPicPr>
            <a:picLocks noChangeAspect="1"/>
          </p:cNvPicPr>
          <p:nvPr/>
        </p:nvPicPr>
        <p:blipFill rotWithShape="1">
          <a:blip r:embed="rId5"/>
          <a:srcRect l="4633" t="1815" r="8657" b="2964"/>
          <a:stretch/>
        </p:blipFill>
        <p:spPr>
          <a:xfrm>
            <a:off x="8546740" y="3424940"/>
            <a:ext cx="3645260" cy="3372583"/>
          </a:xfrm>
          <a:prstGeom prst="rect">
            <a:avLst/>
          </a:prstGeom>
        </p:spPr>
      </p:pic>
      <p:sp>
        <p:nvSpPr>
          <p:cNvPr id="3" name="Rectangle 2"/>
          <p:cNvSpPr/>
          <p:nvPr/>
        </p:nvSpPr>
        <p:spPr>
          <a:xfrm>
            <a:off x="1624449" y="6292334"/>
            <a:ext cx="6136039" cy="369332"/>
          </a:xfrm>
          <a:prstGeom prst="rect">
            <a:avLst/>
          </a:prstGeom>
          <a:noFill/>
        </p:spPr>
        <p:txBody>
          <a:bodyPr wrap="square" rtlCol="0">
            <a:spAutoFit/>
          </a:bodyPr>
          <a:lstStyle/>
          <a:p>
            <a:pPr algn="ctr"/>
            <a:r>
              <a:rPr lang="pt-BR" u="sng" dirty="0">
                <a:solidFill>
                  <a:srgbClr val="00B0F0"/>
                </a:solidFill>
              </a:rPr>
              <a:t>Exemplo: escalonamento_de_atributos_com_scikit_learn.ipynb</a:t>
            </a:r>
          </a:p>
        </p:txBody>
      </p:sp>
    </p:spTree>
    <p:extLst>
      <p:ext uri="{BB962C8B-B14F-4D97-AF65-F5344CB8AC3E}">
        <p14:creationId xmlns:p14="http://schemas.microsoft.com/office/powerpoint/2010/main" val="28136433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Escalonamento de </a:t>
            </a:r>
            <a:r>
              <a:rPr lang="pt-BR" dirty="0" smtClean="0"/>
              <a:t>Features</a:t>
            </a:r>
            <a:endParaRPr lang="nl-BE" dirty="0"/>
          </a:p>
        </p:txBody>
      </p:sp>
      <p:sp>
        <p:nvSpPr>
          <p:cNvPr id="10" name="Content Placeholder 2"/>
          <p:cNvSpPr txBox="1">
            <a:spLocks/>
          </p:cNvSpPr>
          <p:nvPr/>
        </p:nvSpPr>
        <p:spPr>
          <a:xfrm>
            <a:off x="838199" y="1650519"/>
            <a:ext cx="7741706" cy="4928889"/>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pt-BR" dirty="0"/>
              <a:t>Agora aplicamos </a:t>
            </a:r>
            <a:r>
              <a:rPr lang="pt-BR" b="1" i="1" dirty="0"/>
              <a:t>padronização</a:t>
            </a:r>
            <a:r>
              <a:rPr lang="pt-BR" dirty="0"/>
              <a:t> aos atributos.</a:t>
            </a:r>
          </a:p>
          <a:p>
            <a:pPr algn="just"/>
            <a:r>
              <a:rPr lang="pt-BR" dirty="0" smtClean="0"/>
              <a:t>Após a padronização, a </a:t>
            </a:r>
            <a:r>
              <a:rPr lang="pt-BR" dirty="0"/>
              <a:t>superfície se aproxima mais da forma de uma “</a:t>
            </a:r>
            <a:r>
              <a:rPr lang="pt-BR" i="1" dirty="0"/>
              <a:t>tigela</a:t>
            </a:r>
            <a:r>
              <a:rPr lang="pt-BR" dirty="0"/>
              <a:t>”.</a:t>
            </a:r>
          </a:p>
          <a:p>
            <a:pPr algn="just"/>
            <a:r>
              <a:rPr lang="pt-BR" dirty="0" smtClean="0"/>
              <a:t>As linhas de contorno se tornam </a:t>
            </a:r>
            <a:r>
              <a:rPr lang="pt-BR" dirty="0"/>
              <a:t>mais “circulares”, denotando que a superfície tem inclinação similar em todas as direções dado que os atributos agora tem variações similares.</a:t>
            </a:r>
          </a:p>
          <a:p>
            <a:pPr algn="just"/>
            <a:r>
              <a:rPr lang="pt-BR" dirty="0" smtClean="0"/>
              <a:t>Nesse exemplo, o algoritmo </a:t>
            </a:r>
            <a:r>
              <a:rPr lang="pt-BR" dirty="0"/>
              <a:t>converge em apenas 3 épocas.</a:t>
            </a:r>
          </a:p>
          <a:p>
            <a:pPr algn="just"/>
            <a:r>
              <a:rPr lang="pt-BR" dirty="0" smtClean="0"/>
              <a:t>O treinamento se torna mais </a:t>
            </a:r>
            <a:r>
              <a:rPr lang="pt-BR" dirty="0"/>
              <a:t>rápido pois a </a:t>
            </a:r>
            <a:r>
              <a:rPr lang="pt-BR" dirty="0" smtClean="0"/>
              <a:t>inclinação da superfície se torna mais íngreme </a:t>
            </a:r>
            <a:r>
              <a:rPr lang="pt-BR" dirty="0"/>
              <a:t>em todas as direções.</a:t>
            </a:r>
          </a:p>
          <a:p>
            <a:pPr algn="just"/>
            <a:endParaRPr lang="pt-BR" dirty="0"/>
          </a:p>
        </p:txBody>
      </p:sp>
      <p:sp>
        <p:nvSpPr>
          <p:cNvPr id="13" name="TextBox 12"/>
          <p:cNvSpPr txBox="1"/>
          <p:nvPr/>
        </p:nvSpPr>
        <p:spPr>
          <a:xfrm>
            <a:off x="8579905" y="95185"/>
            <a:ext cx="3578930" cy="338554"/>
          </a:xfrm>
          <a:prstGeom prst="rect">
            <a:avLst/>
          </a:prstGeom>
          <a:noFill/>
        </p:spPr>
        <p:txBody>
          <a:bodyPr wrap="square" rtlCol="0">
            <a:spAutoFit/>
          </a:bodyPr>
          <a:lstStyle/>
          <a:p>
            <a:pPr algn="ctr"/>
            <a:r>
              <a:rPr lang="pt-BR" sz="1600" b="1" dirty="0"/>
              <a:t>Padronização</a:t>
            </a:r>
          </a:p>
        </p:txBody>
      </p:sp>
      <p:pic>
        <p:nvPicPr>
          <p:cNvPr id="7" name="Picture 6"/>
          <p:cNvPicPr>
            <a:picLocks noChangeAspect="1"/>
          </p:cNvPicPr>
          <p:nvPr/>
        </p:nvPicPr>
        <p:blipFill rotWithShape="1">
          <a:blip r:embed="rId3"/>
          <a:srcRect l="1905" t="1634" r="5539" b="5810"/>
          <a:stretch/>
        </p:blipFill>
        <p:spPr>
          <a:xfrm>
            <a:off x="8579905" y="437211"/>
            <a:ext cx="3645260" cy="3071099"/>
          </a:xfrm>
          <a:prstGeom prst="rect">
            <a:avLst/>
          </a:prstGeom>
        </p:spPr>
      </p:pic>
      <p:pic>
        <p:nvPicPr>
          <p:cNvPr id="14" name="Picture 13"/>
          <p:cNvPicPr>
            <a:picLocks noChangeAspect="1"/>
          </p:cNvPicPr>
          <p:nvPr/>
        </p:nvPicPr>
        <p:blipFill rotWithShape="1">
          <a:blip r:embed="rId4"/>
          <a:srcRect l="4937" r="7489" b="2714"/>
          <a:stretch/>
        </p:blipFill>
        <p:spPr>
          <a:xfrm>
            <a:off x="8546740" y="3508310"/>
            <a:ext cx="3578929" cy="3349690"/>
          </a:xfrm>
          <a:prstGeom prst="rect">
            <a:avLst/>
          </a:prstGeom>
        </p:spPr>
      </p:pic>
    </p:spTree>
    <p:extLst>
      <p:ext uri="{BB962C8B-B14F-4D97-AF65-F5344CB8AC3E}">
        <p14:creationId xmlns:p14="http://schemas.microsoft.com/office/powerpoint/2010/main" val="233230059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8520" y="53998"/>
            <a:ext cx="11103494" cy="828672"/>
          </a:xfrm>
        </p:spPr>
        <p:txBody>
          <a:bodyPr>
            <a:normAutofit/>
          </a:bodyPr>
          <a:lstStyle/>
          <a:p>
            <a:r>
              <a:rPr lang="pt-BR" dirty="0" smtClean="0"/>
              <a:t>Escalonamento e a variação do vetor gradiente</a:t>
            </a:r>
            <a:endParaRPr lang="pt-BR" dirty="0"/>
          </a:p>
        </p:txBody>
      </p:sp>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t="6556" r="9111" b="2334"/>
          <a:stretch/>
        </p:blipFill>
        <p:spPr>
          <a:xfrm>
            <a:off x="4333783" y="1203226"/>
            <a:ext cx="2000911" cy="2005800"/>
          </a:xfrm>
          <a:prstGeom prst="rect">
            <a:avLst/>
          </a:prstGeom>
        </p:spPr>
      </p:pic>
      <p:pic>
        <p:nvPicPr>
          <p:cNvPr id="6" name="Picture 5"/>
          <p:cNvPicPr>
            <a:picLocks noChangeAspect="1"/>
          </p:cNvPicPr>
          <p:nvPr/>
        </p:nvPicPr>
        <p:blipFill rotWithShape="1">
          <a:blip r:embed="rId4" cstate="print">
            <a:extLst>
              <a:ext uri="{28A0092B-C50C-407E-A947-70E740481C1C}">
                <a14:useLocalDpi xmlns:a14="http://schemas.microsoft.com/office/drawing/2010/main" val="0"/>
              </a:ext>
            </a:extLst>
          </a:blip>
          <a:srcRect l="19206" t="14206" r="25874" b="12778"/>
          <a:stretch/>
        </p:blipFill>
        <p:spPr>
          <a:xfrm>
            <a:off x="2349778" y="3821277"/>
            <a:ext cx="1963487" cy="2610415"/>
          </a:xfrm>
          <a:prstGeom prst="rect">
            <a:avLst/>
          </a:prstGeom>
        </p:spPr>
      </p:pic>
      <p:pic>
        <p:nvPicPr>
          <p:cNvPr id="9" name="Picture 8"/>
          <p:cNvPicPr>
            <a:picLocks noChangeAspect="1"/>
          </p:cNvPicPr>
          <p:nvPr/>
        </p:nvPicPr>
        <p:blipFill rotWithShape="1">
          <a:blip r:embed="rId5" cstate="print">
            <a:extLst>
              <a:ext uri="{28A0092B-C50C-407E-A947-70E740481C1C}">
                <a14:useLocalDpi xmlns:a14="http://schemas.microsoft.com/office/drawing/2010/main" val="0"/>
              </a:ext>
            </a:extLst>
          </a:blip>
          <a:srcRect l="18572" t="13889" r="25238" b="11825"/>
          <a:stretch/>
        </p:blipFill>
        <p:spPr>
          <a:xfrm>
            <a:off x="2344404" y="1000311"/>
            <a:ext cx="1987947" cy="2628133"/>
          </a:xfrm>
          <a:prstGeom prst="rect">
            <a:avLst/>
          </a:prstGeom>
        </p:spPr>
      </p:pic>
      <p:sp>
        <p:nvSpPr>
          <p:cNvPr id="10" name="Rectangle 9"/>
          <p:cNvSpPr/>
          <p:nvPr/>
        </p:nvSpPr>
        <p:spPr>
          <a:xfrm>
            <a:off x="178156" y="3422537"/>
            <a:ext cx="1739448" cy="861774"/>
          </a:xfrm>
          <a:prstGeom prst="rect">
            <a:avLst/>
          </a:prstGeom>
        </p:spPr>
        <p:txBody>
          <a:bodyPr wrap="square">
            <a:spAutoFit/>
          </a:bodyPr>
          <a:lstStyle/>
          <a:p>
            <a:r>
              <a:rPr lang="pt-BR" sz="1400" b="1" dirty="0">
                <a:solidFill>
                  <a:srgbClr val="000000"/>
                </a:solidFill>
                <a:highlight>
                  <a:srgbClr val="FFFFFF"/>
                </a:highlight>
              </a:rPr>
              <a:t>Função </a:t>
            </a:r>
            <a:r>
              <a:rPr lang="pt-BR" sz="1400" b="1" dirty="0" smtClean="0">
                <a:solidFill>
                  <a:srgbClr val="000000"/>
                </a:solidFill>
                <a:highlight>
                  <a:srgbClr val="FFFFFF"/>
                </a:highlight>
              </a:rPr>
              <a:t>observável</a:t>
            </a:r>
            <a:endParaRPr lang="pt-BR" sz="1400" b="1" dirty="0">
              <a:solidFill>
                <a:srgbClr val="000000"/>
              </a:solidFill>
              <a:highlight>
                <a:srgbClr val="FFFFFF"/>
              </a:highlight>
            </a:endParaRPr>
          </a:p>
          <a:p>
            <a:r>
              <a:rPr lang="pt-BR" sz="1200" dirty="0">
                <a:solidFill>
                  <a:srgbClr val="000000"/>
                </a:solidFill>
                <a:highlight>
                  <a:srgbClr val="FFFFFF"/>
                </a:highlight>
              </a:rPr>
              <a:t>x1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smtClean="0">
                <a:solidFill>
                  <a:srgbClr val="000000"/>
                </a:solidFill>
                <a:highlight>
                  <a:srgbClr val="FFFFFF"/>
                </a:highlight>
              </a:rPr>
              <a:t>20.0 * randn</a:t>
            </a:r>
            <a:r>
              <a:rPr lang="pt-BR" sz="1200" b="1" dirty="0" smtClean="0">
                <a:solidFill>
                  <a:srgbClr val="000080"/>
                </a:solidFill>
                <a:highlight>
                  <a:srgbClr val="FFFFFF"/>
                </a:highlight>
              </a:rPr>
              <a:t>(</a:t>
            </a:r>
            <a:r>
              <a:rPr lang="pt-BR" sz="1200" dirty="0" smtClean="0">
                <a:solidFill>
                  <a:srgbClr val="000000"/>
                </a:solidFill>
                <a:highlight>
                  <a:srgbClr val="FFFFFF"/>
                </a:highlight>
              </a:rPr>
              <a:t>M</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FF0000"/>
                </a:solidFill>
                <a:highlight>
                  <a:srgbClr val="FFFFFF"/>
                </a:highlight>
              </a:rPr>
              <a:t>1</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x2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err="1">
                <a:solidFill>
                  <a:srgbClr val="000000"/>
                </a:solidFill>
                <a:highlight>
                  <a:srgbClr val="FFFFFF"/>
                </a:highlight>
              </a:rPr>
              <a:t>randn</a:t>
            </a:r>
            <a:r>
              <a:rPr lang="pt-BR" sz="1200" b="1" dirty="0">
                <a:solidFill>
                  <a:srgbClr val="000080"/>
                </a:solidFill>
                <a:highlight>
                  <a:srgbClr val="FFFFFF"/>
                </a:highlight>
              </a:rPr>
              <a:t>(</a:t>
            </a:r>
            <a:r>
              <a:rPr lang="pt-BR" sz="1200" dirty="0">
                <a:solidFill>
                  <a:srgbClr val="000000"/>
                </a:solidFill>
                <a:highlight>
                  <a:srgbClr val="FFFFFF"/>
                </a:highlight>
              </a:rPr>
              <a:t>M</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FF0000"/>
                </a:solidFill>
                <a:highlight>
                  <a:srgbClr val="FFFFFF"/>
                </a:highlight>
              </a:rPr>
              <a:t>1</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y </a:t>
            </a:r>
            <a:r>
              <a:rPr lang="pt-BR" sz="1200" b="1" dirty="0">
                <a:solidFill>
                  <a:srgbClr val="000080"/>
                </a:solidFill>
                <a:highlight>
                  <a:srgbClr val="FFFFFF"/>
                </a:highlight>
              </a:rPr>
              <a:t>=</a:t>
            </a:r>
            <a:r>
              <a:rPr lang="pt-BR" sz="1200" dirty="0">
                <a:solidFill>
                  <a:srgbClr val="000000"/>
                </a:solidFill>
                <a:highlight>
                  <a:srgbClr val="FFFFFF"/>
                </a:highlight>
              </a:rPr>
              <a:t> x1 </a:t>
            </a:r>
            <a:r>
              <a:rPr lang="pt-BR" sz="1200" b="1" dirty="0">
                <a:solidFill>
                  <a:srgbClr val="000080"/>
                </a:solidFill>
                <a:highlight>
                  <a:srgbClr val="FFFFFF"/>
                </a:highlight>
              </a:rPr>
              <a:t>+</a:t>
            </a:r>
            <a:r>
              <a:rPr lang="pt-BR" sz="1200" dirty="0">
                <a:solidFill>
                  <a:srgbClr val="000000"/>
                </a:solidFill>
                <a:highlight>
                  <a:srgbClr val="FFFFFF"/>
                </a:highlight>
              </a:rPr>
              <a:t> x2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err="1">
                <a:solidFill>
                  <a:srgbClr val="000000"/>
                </a:solidFill>
                <a:highlight>
                  <a:srgbClr val="FFFFFF"/>
                </a:highlight>
              </a:rPr>
              <a:t>randn</a:t>
            </a:r>
            <a:r>
              <a:rPr lang="pt-BR" sz="1200" b="1" dirty="0">
                <a:solidFill>
                  <a:srgbClr val="000080"/>
                </a:solidFill>
                <a:highlight>
                  <a:srgbClr val="FFFFFF"/>
                </a:highlight>
              </a:rPr>
              <a:t>(</a:t>
            </a:r>
            <a:r>
              <a:rPr lang="pt-BR" sz="1200" dirty="0">
                <a:solidFill>
                  <a:srgbClr val="000000"/>
                </a:solidFill>
                <a:highlight>
                  <a:srgbClr val="FFFFFF"/>
                </a:highlight>
              </a:rPr>
              <a:t>M</a:t>
            </a:r>
            <a:r>
              <a:rPr lang="pt-BR" sz="1200" b="1" dirty="0">
                <a:solidFill>
                  <a:srgbClr val="000080"/>
                </a:solidFill>
                <a:highlight>
                  <a:srgbClr val="FFFFFF"/>
                </a:highlight>
              </a:rPr>
              <a:t>,</a:t>
            </a:r>
            <a:r>
              <a:rPr lang="pt-BR" sz="1200" dirty="0">
                <a:solidFill>
                  <a:srgbClr val="FF0000"/>
                </a:solidFill>
                <a:highlight>
                  <a:srgbClr val="FFFFFF"/>
                </a:highlight>
              </a:rPr>
              <a:t>1</a:t>
            </a:r>
            <a:r>
              <a:rPr lang="pt-BR" sz="1200" b="1" dirty="0">
                <a:solidFill>
                  <a:srgbClr val="000080"/>
                </a:solidFill>
                <a:highlight>
                  <a:srgbClr val="FFFFFF"/>
                </a:highlight>
              </a:rPr>
              <a:t>)</a:t>
            </a:r>
            <a:endParaRPr lang="pt-BR" sz="1200" dirty="0"/>
          </a:p>
        </p:txBody>
      </p:sp>
      <p:sp>
        <p:nvSpPr>
          <p:cNvPr id="11" name="Rectangle 10"/>
          <p:cNvSpPr/>
          <p:nvPr/>
        </p:nvSpPr>
        <p:spPr>
          <a:xfrm>
            <a:off x="4745439" y="6429363"/>
            <a:ext cx="4948406" cy="369332"/>
          </a:xfrm>
          <a:prstGeom prst="rect">
            <a:avLst/>
          </a:prstGeom>
          <a:noFill/>
        </p:spPr>
        <p:txBody>
          <a:bodyPr wrap="square" rtlCol="0">
            <a:spAutoFit/>
          </a:bodyPr>
          <a:lstStyle/>
          <a:p>
            <a:pPr algn="ctr"/>
            <a:r>
              <a:rPr lang="pt-BR" u="sng" dirty="0">
                <a:solidFill>
                  <a:srgbClr val="00B0F0"/>
                </a:solidFill>
              </a:rPr>
              <a:t>Exemplo: feature_scaling_gradient_variation.ipynb</a:t>
            </a:r>
          </a:p>
        </p:txBody>
      </p:sp>
      <p:sp>
        <p:nvSpPr>
          <p:cNvPr id="12" name="TextBox 11"/>
          <p:cNvSpPr txBox="1"/>
          <p:nvPr/>
        </p:nvSpPr>
        <p:spPr>
          <a:xfrm rot="16200000">
            <a:off x="848661" y="4933620"/>
            <a:ext cx="2622154" cy="369332"/>
          </a:xfrm>
          <a:prstGeom prst="rect">
            <a:avLst/>
          </a:prstGeom>
          <a:noFill/>
        </p:spPr>
        <p:txBody>
          <a:bodyPr wrap="square" rtlCol="0">
            <a:spAutoFit/>
          </a:bodyPr>
          <a:lstStyle/>
          <a:p>
            <a:pPr algn="ctr"/>
            <a:r>
              <a:rPr lang="pt-BR" b="1" dirty="0" smtClean="0"/>
              <a:t>Padronização</a:t>
            </a:r>
            <a:endParaRPr lang="pt-BR" b="1" dirty="0"/>
          </a:p>
        </p:txBody>
      </p:sp>
      <p:sp>
        <p:nvSpPr>
          <p:cNvPr id="13" name="TextBox 12"/>
          <p:cNvSpPr txBox="1"/>
          <p:nvPr/>
        </p:nvSpPr>
        <p:spPr>
          <a:xfrm rot="16200000">
            <a:off x="848661" y="2229118"/>
            <a:ext cx="2622154" cy="369332"/>
          </a:xfrm>
          <a:prstGeom prst="rect">
            <a:avLst/>
          </a:prstGeom>
          <a:noFill/>
        </p:spPr>
        <p:txBody>
          <a:bodyPr wrap="square" rtlCol="0">
            <a:spAutoFit/>
          </a:bodyPr>
          <a:lstStyle/>
          <a:p>
            <a:pPr algn="ctr"/>
            <a:r>
              <a:rPr lang="pt-BR" b="1" dirty="0" smtClean="0"/>
              <a:t>Sem escalonamento</a:t>
            </a:r>
            <a:endParaRPr lang="pt-BR" b="1" dirty="0"/>
          </a:p>
        </p:txBody>
      </p:sp>
      <p:pic>
        <p:nvPicPr>
          <p:cNvPr id="3" name="Picture 2"/>
          <p:cNvPicPr>
            <a:picLocks noChangeAspect="1"/>
          </p:cNvPicPr>
          <p:nvPr/>
        </p:nvPicPr>
        <p:blipFill rotWithShape="1">
          <a:blip r:embed="rId6" cstate="print">
            <a:extLst>
              <a:ext uri="{28A0092B-C50C-407E-A947-70E740481C1C}">
                <a14:useLocalDpi xmlns:a14="http://schemas.microsoft.com/office/drawing/2010/main" val="0"/>
              </a:ext>
            </a:extLst>
          </a:blip>
          <a:srcRect l="7076" t="7229" r="9717" b="3196"/>
          <a:stretch/>
        </p:blipFill>
        <p:spPr>
          <a:xfrm>
            <a:off x="6383943" y="1148069"/>
            <a:ext cx="5743331" cy="2060957"/>
          </a:xfrm>
          <a:prstGeom prst="rect">
            <a:avLst/>
          </a:prstGeom>
        </p:spPr>
      </p:pic>
      <p:pic>
        <p:nvPicPr>
          <p:cNvPr id="14" name="Picture 13"/>
          <p:cNvPicPr>
            <a:picLocks noChangeAspect="1"/>
          </p:cNvPicPr>
          <p:nvPr/>
        </p:nvPicPr>
        <p:blipFill rotWithShape="1">
          <a:blip r:embed="rId7" cstate="print">
            <a:extLst>
              <a:ext uri="{28A0092B-C50C-407E-A947-70E740481C1C}">
                <a14:useLocalDpi xmlns:a14="http://schemas.microsoft.com/office/drawing/2010/main" val="0"/>
              </a:ext>
            </a:extLst>
          </a:blip>
          <a:srcRect l="8349" t="6804" r="9858" b="3621"/>
          <a:stretch/>
        </p:blipFill>
        <p:spPr>
          <a:xfrm>
            <a:off x="6481620" y="4047850"/>
            <a:ext cx="5645654" cy="2060957"/>
          </a:xfrm>
          <a:prstGeom prst="rect">
            <a:avLst/>
          </a:prstGeom>
        </p:spPr>
      </p:pic>
      <p:pic>
        <p:nvPicPr>
          <p:cNvPr id="15" name="Picture 14"/>
          <p:cNvPicPr>
            <a:picLocks noChangeAspect="1"/>
          </p:cNvPicPr>
          <p:nvPr/>
        </p:nvPicPr>
        <p:blipFill rotWithShape="1">
          <a:blip r:embed="rId8" cstate="print">
            <a:extLst>
              <a:ext uri="{28A0092B-C50C-407E-A947-70E740481C1C}">
                <a14:useLocalDpi xmlns:a14="http://schemas.microsoft.com/office/drawing/2010/main" val="0"/>
              </a:ext>
            </a:extLst>
          </a:blip>
          <a:srcRect t="7076" r="9371" b="2736"/>
          <a:stretch/>
        </p:blipFill>
        <p:spPr>
          <a:xfrm>
            <a:off x="4411070" y="4047850"/>
            <a:ext cx="1972745" cy="1963159"/>
          </a:xfrm>
          <a:prstGeom prst="rect">
            <a:avLst/>
          </a:prstGeom>
        </p:spPr>
      </p:pic>
    </p:spTree>
    <p:extLst>
      <p:ext uri="{BB962C8B-B14F-4D97-AF65-F5344CB8AC3E}">
        <p14:creationId xmlns:p14="http://schemas.microsoft.com/office/powerpoint/2010/main" val="170890067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0331"/>
            <a:ext cx="10515600" cy="1325563"/>
          </a:xfrm>
        </p:spPr>
        <p:txBody>
          <a:bodyPr/>
          <a:lstStyle/>
          <a:p>
            <a:r>
              <a:rPr lang="pt-BR" dirty="0"/>
              <a:t>Escalonamento de F</a:t>
            </a:r>
            <a:r>
              <a:rPr lang="pt-BR" dirty="0" smtClean="0"/>
              <a:t>eatures </a:t>
            </a:r>
            <a:r>
              <a:rPr lang="pt-BR" dirty="0"/>
              <a:t>com SciKit-Learn</a:t>
            </a:r>
          </a:p>
        </p:txBody>
      </p:sp>
      <p:sp>
        <p:nvSpPr>
          <p:cNvPr id="4" name="Rectangle 3"/>
          <p:cNvSpPr/>
          <p:nvPr/>
        </p:nvSpPr>
        <p:spPr>
          <a:xfrm>
            <a:off x="838200" y="1080644"/>
            <a:ext cx="5002763" cy="2308324"/>
          </a:xfrm>
          <a:prstGeom prst="rect">
            <a:avLst/>
          </a:prstGeom>
        </p:spPr>
        <p:txBody>
          <a:bodyPr wrap="square">
            <a:spAutoFit/>
          </a:bodyPr>
          <a:lstStyle/>
          <a:p>
            <a:r>
              <a:rPr lang="en-US" sz="1200" dirty="0">
                <a:solidFill>
                  <a:srgbClr val="008000"/>
                </a:solidFill>
                <a:highlight>
                  <a:srgbClr val="FFFFFF"/>
                </a:highlight>
              </a:rPr>
              <a:t># Import Class </a:t>
            </a:r>
            <a:r>
              <a:rPr lang="en-US" sz="1200" dirty="0" err="1">
                <a:solidFill>
                  <a:srgbClr val="008000"/>
                </a:solidFill>
                <a:highlight>
                  <a:srgbClr val="FFFFFF"/>
                </a:highlight>
              </a:rPr>
              <a:t>StandardScaler</a:t>
            </a:r>
            <a:r>
              <a:rPr lang="en-US" sz="1200" dirty="0">
                <a:solidFill>
                  <a:srgbClr val="008000"/>
                </a:solidFill>
                <a:highlight>
                  <a:srgbClr val="FFFFFF"/>
                </a:highlight>
              </a:rPr>
              <a:t> from module Preprocessing of library </a:t>
            </a:r>
            <a:r>
              <a:rPr lang="en-US" sz="1200" dirty="0" err="1">
                <a:solidFill>
                  <a:srgbClr val="008000"/>
                </a:solidFill>
                <a:highlight>
                  <a:srgbClr val="FFFFFF"/>
                </a:highlight>
              </a:rPr>
              <a:t>sklearn</a:t>
            </a:r>
            <a:r>
              <a:rPr lang="en-US" sz="1200" dirty="0">
                <a:solidFill>
                  <a:srgbClr val="008000"/>
                </a:solidFill>
                <a:highlight>
                  <a:srgbClr val="FFFFFF"/>
                </a:highlight>
              </a:rPr>
              <a:t> responsible for standardizing the data.</a:t>
            </a:r>
            <a:endParaRPr lang="en-US" sz="1200" dirty="0">
              <a:solidFill>
                <a:srgbClr val="000000"/>
              </a:solidFill>
              <a:highlight>
                <a:srgbClr val="FFFFFF"/>
              </a:highlight>
            </a:endParaRPr>
          </a:p>
          <a:p>
            <a:r>
              <a:rPr lang="pt-BR" sz="1200" b="1" dirty="0">
                <a:solidFill>
                  <a:srgbClr val="0000FF"/>
                </a:solidFill>
                <a:highlight>
                  <a:srgbClr val="FFFFFF"/>
                </a:highlight>
              </a:rPr>
              <a:t>from</a:t>
            </a:r>
            <a:r>
              <a:rPr lang="pt-BR" sz="1200" dirty="0">
                <a:solidFill>
                  <a:srgbClr val="000000"/>
                </a:solidFill>
                <a:highlight>
                  <a:srgbClr val="FFFFFF"/>
                </a:highlight>
              </a:rPr>
              <a:t> sklearn</a:t>
            </a:r>
            <a:r>
              <a:rPr lang="pt-BR" sz="1200" b="1" dirty="0">
                <a:solidFill>
                  <a:srgbClr val="000080"/>
                </a:solidFill>
                <a:highlight>
                  <a:srgbClr val="FFFFFF"/>
                </a:highlight>
              </a:rPr>
              <a:t>.</a:t>
            </a:r>
            <a:r>
              <a:rPr lang="pt-BR" sz="1200" dirty="0">
                <a:solidFill>
                  <a:srgbClr val="000000"/>
                </a:solidFill>
                <a:highlight>
                  <a:srgbClr val="FFFFFF"/>
                </a:highlight>
              </a:rPr>
              <a:t>preprocessing </a:t>
            </a:r>
            <a:r>
              <a:rPr lang="pt-BR" sz="1200" b="1" dirty="0">
                <a:solidFill>
                  <a:srgbClr val="0000FF"/>
                </a:solidFill>
                <a:highlight>
                  <a:srgbClr val="FFFFFF"/>
                </a:highlight>
              </a:rPr>
              <a:t>import</a:t>
            </a:r>
            <a:r>
              <a:rPr lang="pt-BR" sz="1200" dirty="0">
                <a:solidFill>
                  <a:srgbClr val="000000"/>
                </a:solidFill>
                <a:highlight>
                  <a:srgbClr val="FFFFFF"/>
                </a:highlight>
              </a:rPr>
              <a:t> StandardScaler</a:t>
            </a:r>
          </a:p>
          <a:p>
            <a:endParaRPr lang="pt-BR" sz="1200" dirty="0">
              <a:solidFill>
                <a:srgbClr val="000000"/>
              </a:solidFill>
              <a:highlight>
                <a:srgbClr val="FFFFFF"/>
              </a:highlight>
            </a:endParaRPr>
          </a:p>
          <a:p>
            <a:r>
              <a:rPr lang="pt-BR" sz="1200" dirty="0">
                <a:solidFill>
                  <a:srgbClr val="008000"/>
                </a:solidFill>
                <a:highlight>
                  <a:srgbClr val="FFFFFF"/>
                </a:highlight>
              </a:rPr>
              <a:t># Instantiate a Standard scaler.</a:t>
            </a:r>
            <a:endParaRPr lang="pt-BR" sz="1200" dirty="0">
              <a:solidFill>
                <a:srgbClr val="000000"/>
              </a:solidFill>
              <a:highlight>
                <a:srgbClr val="FFFFFF"/>
              </a:highlight>
            </a:endParaRPr>
          </a:p>
          <a:p>
            <a:r>
              <a:rPr lang="pt-BR" sz="1200" dirty="0">
                <a:solidFill>
                  <a:srgbClr val="000000"/>
                </a:solidFill>
                <a:highlight>
                  <a:srgbClr val="FFFFFF"/>
                </a:highlight>
              </a:rPr>
              <a:t>stdScaler </a:t>
            </a:r>
            <a:r>
              <a:rPr lang="pt-BR" sz="1200" b="1" dirty="0">
                <a:solidFill>
                  <a:srgbClr val="000080"/>
                </a:solidFill>
                <a:highlight>
                  <a:srgbClr val="FFFFFF"/>
                </a:highlight>
              </a:rPr>
              <a:t>=</a:t>
            </a:r>
            <a:r>
              <a:rPr lang="pt-BR" sz="1200" dirty="0">
                <a:solidFill>
                  <a:srgbClr val="000000"/>
                </a:solidFill>
                <a:highlight>
                  <a:srgbClr val="FFFFFF"/>
                </a:highlight>
              </a:rPr>
              <a:t> StandardScaler</a:t>
            </a:r>
            <a:r>
              <a:rPr lang="pt-BR" sz="1200" b="1" dirty="0">
                <a:solidFill>
                  <a:srgbClr val="000080"/>
                </a:solidFill>
                <a:highlight>
                  <a:srgbClr val="FFFFFF"/>
                </a:highlight>
              </a:rPr>
              <a:t>()</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pt-BR" sz="1200" dirty="0">
                <a:solidFill>
                  <a:srgbClr val="008000"/>
                </a:solidFill>
                <a:highlight>
                  <a:srgbClr val="FFFFFF"/>
                </a:highlight>
              </a:rPr>
              <a:t># Concatenate both column vectors.</a:t>
            </a:r>
            <a:endParaRPr lang="pt-BR" sz="1200" dirty="0">
              <a:solidFill>
                <a:srgbClr val="000000"/>
              </a:solidFill>
              <a:highlight>
                <a:srgbClr val="FFFFFF"/>
              </a:highlight>
            </a:endParaRPr>
          </a:p>
          <a:p>
            <a:r>
              <a:rPr lang="pt-BR" sz="1200" dirty="0">
                <a:solidFill>
                  <a:srgbClr val="000000"/>
                </a:solidFill>
                <a:highlight>
                  <a:srgbClr val="FFFFFF"/>
                </a:highlight>
              </a:rPr>
              <a:t>X </a:t>
            </a:r>
            <a:r>
              <a:rPr lang="pt-BR" sz="1200" b="1" dirty="0">
                <a:solidFill>
                  <a:srgbClr val="000080"/>
                </a:solidFill>
                <a:highlight>
                  <a:srgbClr val="FFFFFF"/>
                </a:highlight>
              </a:rPr>
              <a:t>=</a:t>
            </a:r>
            <a:r>
              <a:rPr lang="pt-BR" sz="1200" dirty="0">
                <a:solidFill>
                  <a:srgbClr val="000000"/>
                </a:solidFill>
                <a:highlight>
                  <a:srgbClr val="FFFFFF"/>
                </a:highlight>
              </a:rPr>
              <a:t> np</a:t>
            </a:r>
            <a:r>
              <a:rPr lang="pt-BR" sz="1200" b="1" dirty="0">
                <a:solidFill>
                  <a:srgbClr val="000080"/>
                </a:solidFill>
                <a:highlight>
                  <a:srgbClr val="FFFFFF"/>
                </a:highlight>
              </a:rPr>
              <a:t>.</a:t>
            </a:r>
            <a:r>
              <a:rPr lang="pt-BR" sz="1200" dirty="0">
                <a:solidFill>
                  <a:srgbClr val="000000"/>
                </a:solidFill>
                <a:highlight>
                  <a:srgbClr val="FFFFFF"/>
                </a:highlight>
              </a:rPr>
              <a:t>c_</a:t>
            </a:r>
            <a:r>
              <a:rPr lang="pt-BR" sz="1200" b="1" dirty="0">
                <a:solidFill>
                  <a:srgbClr val="000080"/>
                </a:solidFill>
                <a:highlight>
                  <a:srgbClr val="FFFFFF"/>
                </a:highlight>
              </a:rPr>
              <a:t>[</a:t>
            </a:r>
            <a:r>
              <a:rPr lang="pt-BR" sz="1200" dirty="0">
                <a:solidFill>
                  <a:srgbClr val="000000"/>
                </a:solidFill>
                <a:highlight>
                  <a:srgbClr val="FFFFFF"/>
                </a:highlight>
              </a:rPr>
              <a:t>x1</a:t>
            </a:r>
            <a:r>
              <a:rPr lang="pt-BR" sz="1200" b="1" dirty="0">
                <a:solidFill>
                  <a:srgbClr val="000080"/>
                </a:solidFill>
                <a:highlight>
                  <a:srgbClr val="FFFFFF"/>
                </a:highlight>
              </a:rPr>
              <a:t>,</a:t>
            </a:r>
            <a:r>
              <a:rPr lang="pt-BR" sz="1200" dirty="0">
                <a:solidFill>
                  <a:srgbClr val="000000"/>
                </a:solidFill>
                <a:highlight>
                  <a:srgbClr val="FFFFFF"/>
                </a:highlight>
              </a:rPr>
              <a:t> x2</a:t>
            </a:r>
            <a:r>
              <a:rPr lang="pt-BR" sz="1200" b="1" dirty="0">
                <a:solidFill>
                  <a:srgbClr val="000080"/>
                </a:solidFill>
                <a:highlight>
                  <a:srgbClr val="FFFFFF"/>
                </a:highlight>
              </a:rPr>
              <a:t>]</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pt-BR" sz="1200" dirty="0">
                <a:solidFill>
                  <a:srgbClr val="008000"/>
                </a:solidFill>
                <a:highlight>
                  <a:srgbClr val="FFFFFF"/>
                </a:highlight>
              </a:rPr>
              <a:t># Standardize the features.</a:t>
            </a:r>
            <a:endParaRPr lang="pt-BR" sz="1200" dirty="0">
              <a:solidFill>
                <a:srgbClr val="000000"/>
              </a:solidFill>
              <a:highlight>
                <a:srgbClr val="FFFFFF"/>
              </a:highlight>
            </a:endParaRPr>
          </a:p>
          <a:p>
            <a:r>
              <a:rPr lang="pt-BR" sz="1200" dirty="0">
                <a:solidFill>
                  <a:srgbClr val="000000"/>
                </a:solidFill>
                <a:highlight>
                  <a:srgbClr val="FFFFFF"/>
                </a:highlight>
              </a:rPr>
              <a:t>scaled_X </a:t>
            </a:r>
            <a:r>
              <a:rPr lang="pt-BR" sz="1200" b="1" dirty="0">
                <a:solidFill>
                  <a:srgbClr val="000080"/>
                </a:solidFill>
                <a:highlight>
                  <a:srgbClr val="FFFFFF"/>
                </a:highlight>
              </a:rPr>
              <a:t>=</a:t>
            </a:r>
            <a:r>
              <a:rPr lang="pt-BR" sz="1200" dirty="0">
                <a:solidFill>
                  <a:srgbClr val="000000"/>
                </a:solidFill>
                <a:highlight>
                  <a:srgbClr val="FFFFFF"/>
                </a:highlight>
              </a:rPr>
              <a:t> stdScaler</a:t>
            </a:r>
            <a:r>
              <a:rPr lang="pt-BR" sz="1200" b="1" dirty="0">
                <a:solidFill>
                  <a:srgbClr val="000080"/>
                </a:solidFill>
                <a:highlight>
                  <a:srgbClr val="FFFFFF"/>
                </a:highlight>
              </a:rPr>
              <a:t>.</a:t>
            </a:r>
            <a:r>
              <a:rPr lang="pt-BR" sz="1200" dirty="0">
                <a:solidFill>
                  <a:srgbClr val="000000"/>
                </a:solidFill>
                <a:highlight>
                  <a:srgbClr val="FFFFFF"/>
                </a:highlight>
              </a:rPr>
              <a:t>fit_transform</a:t>
            </a:r>
            <a:r>
              <a:rPr lang="pt-BR" sz="1200" b="1" dirty="0">
                <a:solidFill>
                  <a:srgbClr val="000080"/>
                </a:solidFill>
                <a:highlight>
                  <a:srgbClr val="FFFFFF"/>
                </a:highlight>
              </a:rPr>
              <a:t>(</a:t>
            </a:r>
            <a:r>
              <a:rPr lang="pt-BR" sz="1200" dirty="0">
                <a:solidFill>
                  <a:srgbClr val="000000"/>
                </a:solidFill>
                <a:highlight>
                  <a:srgbClr val="FFFFFF"/>
                </a:highlight>
              </a:rPr>
              <a:t>X</a:t>
            </a:r>
            <a:r>
              <a:rPr lang="pt-BR" sz="1200" b="1" dirty="0">
                <a:solidFill>
                  <a:srgbClr val="000080"/>
                </a:solidFill>
                <a:highlight>
                  <a:srgbClr val="FFFFFF"/>
                </a:highlight>
              </a:rPr>
              <a:t>)</a:t>
            </a:r>
            <a:endParaRPr lang="pt-BR" sz="1200" dirty="0"/>
          </a:p>
        </p:txBody>
      </p:sp>
      <p:sp>
        <p:nvSpPr>
          <p:cNvPr id="5" name="Rectangle 4"/>
          <p:cNvSpPr/>
          <p:nvPr/>
        </p:nvSpPr>
        <p:spPr>
          <a:xfrm>
            <a:off x="7234335" y="1080644"/>
            <a:ext cx="4957665" cy="2308324"/>
          </a:xfrm>
          <a:prstGeom prst="rect">
            <a:avLst/>
          </a:prstGeom>
        </p:spPr>
        <p:txBody>
          <a:bodyPr wrap="square">
            <a:spAutoFit/>
          </a:bodyPr>
          <a:lstStyle/>
          <a:p>
            <a:r>
              <a:rPr lang="en-US" sz="1200" dirty="0">
                <a:solidFill>
                  <a:srgbClr val="008000"/>
                </a:solidFill>
                <a:highlight>
                  <a:srgbClr val="FFFFFF"/>
                </a:highlight>
              </a:rPr>
              <a:t># Import Class </a:t>
            </a:r>
            <a:r>
              <a:rPr lang="en-US" sz="1200" dirty="0" err="1">
                <a:solidFill>
                  <a:srgbClr val="008000"/>
                </a:solidFill>
                <a:highlight>
                  <a:srgbClr val="FFFFFF"/>
                </a:highlight>
              </a:rPr>
              <a:t>MinMaxScaler</a:t>
            </a:r>
            <a:r>
              <a:rPr lang="en-US" sz="1200" dirty="0">
                <a:solidFill>
                  <a:srgbClr val="008000"/>
                </a:solidFill>
                <a:highlight>
                  <a:srgbClr val="FFFFFF"/>
                </a:highlight>
              </a:rPr>
              <a:t> from module Preprocessing of library </a:t>
            </a:r>
            <a:r>
              <a:rPr lang="en-US" sz="1200" dirty="0" err="1">
                <a:solidFill>
                  <a:srgbClr val="008000"/>
                </a:solidFill>
                <a:highlight>
                  <a:srgbClr val="FFFFFF"/>
                </a:highlight>
              </a:rPr>
              <a:t>sklearn</a:t>
            </a:r>
            <a:r>
              <a:rPr lang="en-US" sz="1200" dirty="0">
                <a:solidFill>
                  <a:srgbClr val="008000"/>
                </a:solidFill>
                <a:highlight>
                  <a:srgbClr val="FFFFFF"/>
                </a:highlight>
              </a:rPr>
              <a:t> responsible for normalizing the data.</a:t>
            </a:r>
            <a:endParaRPr lang="en-US" sz="1200" dirty="0">
              <a:solidFill>
                <a:srgbClr val="000000"/>
              </a:solidFill>
              <a:highlight>
                <a:srgbClr val="FFFFFF"/>
              </a:highlight>
            </a:endParaRPr>
          </a:p>
          <a:p>
            <a:r>
              <a:rPr lang="pt-BR" sz="1200" b="1" dirty="0">
                <a:solidFill>
                  <a:srgbClr val="0000FF"/>
                </a:solidFill>
                <a:highlight>
                  <a:srgbClr val="FFFFFF"/>
                </a:highlight>
              </a:rPr>
              <a:t>from</a:t>
            </a:r>
            <a:r>
              <a:rPr lang="pt-BR" sz="1200" dirty="0">
                <a:solidFill>
                  <a:srgbClr val="000000"/>
                </a:solidFill>
                <a:highlight>
                  <a:srgbClr val="FFFFFF"/>
                </a:highlight>
              </a:rPr>
              <a:t> sklearn</a:t>
            </a:r>
            <a:r>
              <a:rPr lang="pt-BR" sz="1200" b="1" dirty="0">
                <a:solidFill>
                  <a:srgbClr val="000080"/>
                </a:solidFill>
                <a:highlight>
                  <a:srgbClr val="FFFFFF"/>
                </a:highlight>
              </a:rPr>
              <a:t>.</a:t>
            </a:r>
            <a:r>
              <a:rPr lang="pt-BR" sz="1200" dirty="0">
                <a:solidFill>
                  <a:srgbClr val="000000"/>
                </a:solidFill>
                <a:highlight>
                  <a:srgbClr val="FFFFFF"/>
                </a:highlight>
              </a:rPr>
              <a:t>preprocessing </a:t>
            </a:r>
            <a:r>
              <a:rPr lang="pt-BR" sz="1200" b="1" dirty="0">
                <a:solidFill>
                  <a:srgbClr val="0000FF"/>
                </a:solidFill>
                <a:highlight>
                  <a:srgbClr val="FFFFFF"/>
                </a:highlight>
              </a:rPr>
              <a:t>import</a:t>
            </a:r>
            <a:r>
              <a:rPr lang="pt-BR" sz="1200" dirty="0">
                <a:solidFill>
                  <a:srgbClr val="000000"/>
                </a:solidFill>
                <a:highlight>
                  <a:srgbClr val="FFFFFF"/>
                </a:highlight>
              </a:rPr>
              <a:t> MinMaxScaler</a:t>
            </a:r>
          </a:p>
          <a:p>
            <a:endParaRPr lang="pt-BR" sz="1200" dirty="0">
              <a:solidFill>
                <a:srgbClr val="000000"/>
              </a:solidFill>
              <a:highlight>
                <a:srgbClr val="FFFFFF"/>
              </a:highlight>
            </a:endParaRPr>
          </a:p>
          <a:p>
            <a:r>
              <a:rPr lang="pt-BR" sz="1200" dirty="0">
                <a:solidFill>
                  <a:srgbClr val="008000"/>
                </a:solidFill>
                <a:highlight>
                  <a:srgbClr val="FFFFFF"/>
                </a:highlight>
              </a:rPr>
              <a:t># Instantiate a MinMax scaler.</a:t>
            </a:r>
            <a:endParaRPr lang="pt-BR" sz="1200" dirty="0">
              <a:solidFill>
                <a:srgbClr val="000000"/>
              </a:solidFill>
              <a:highlight>
                <a:srgbClr val="FFFFFF"/>
              </a:highlight>
            </a:endParaRPr>
          </a:p>
          <a:p>
            <a:r>
              <a:rPr lang="pt-BR" sz="1200" dirty="0">
                <a:solidFill>
                  <a:srgbClr val="000000"/>
                </a:solidFill>
                <a:highlight>
                  <a:srgbClr val="FFFFFF"/>
                </a:highlight>
              </a:rPr>
              <a:t>minMaxScaler </a:t>
            </a:r>
            <a:r>
              <a:rPr lang="pt-BR" sz="1200" b="1" dirty="0">
                <a:solidFill>
                  <a:srgbClr val="000080"/>
                </a:solidFill>
                <a:highlight>
                  <a:srgbClr val="FFFFFF"/>
                </a:highlight>
              </a:rPr>
              <a:t>=</a:t>
            </a:r>
            <a:r>
              <a:rPr lang="pt-BR" sz="1200" dirty="0">
                <a:solidFill>
                  <a:srgbClr val="000000"/>
                </a:solidFill>
                <a:highlight>
                  <a:srgbClr val="FFFFFF"/>
                </a:highlight>
              </a:rPr>
              <a:t> MinMaxScaler</a:t>
            </a:r>
            <a:r>
              <a:rPr lang="pt-BR" sz="1200" b="1" dirty="0">
                <a:solidFill>
                  <a:srgbClr val="000080"/>
                </a:solidFill>
                <a:highlight>
                  <a:srgbClr val="FFFFFF"/>
                </a:highlight>
              </a:rPr>
              <a:t>()</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pt-BR" sz="1200" dirty="0">
                <a:solidFill>
                  <a:srgbClr val="008000"/>
                </a:solidFill>
                <a:highlight>
                  <a:srgbClr val="FFFFFF"/>
                </a:highlight>
              </a:rPr>
              <a:t># Concatenate both column vectors.</a:t>
            </a:r>
            <a:endParaRPr lang="pt-BR" sz="1200" dirty="0">
              <a:solidFill>
                <a:srgbClr val="000000"/>
              </a:solidFill>
              <a:highlight>
                <a:srgbClr val="FFFFFF"/>
              </a:highlight>
            </a:endParaRPr>
          </a:p>
          <a:p>
            <a:r>
              <a:rPr lang="pt-BR" sz="1200" dirty="0">
                <a:solidFill>
                  <a:srgbClr val="000000"/>
                </a:solidFill>
                <a:highlight>
                  <a:srgbClr val="FFFFFF"/>
                </a:highlight>
              </a:rPr>
              <a:t>X </a:t>
            </a:r>
            <a:r>
              <a:rPr lang="pt-BR" sz="1200" b="1" dirty="0">
                <a:solidFill>
                  <a:srgbClr val="000080"/>
                </a:solidFill>
                <a:highlight>
                  <a:srgbClr val="FFFFFF"/>
                </a:highlight>
              </a:rPr>
              <a:t>=</a:t>
            </a:r>
            <a:r>
              <a:rPr lang="pt-BR" sz="1200" dirty="0">
                <a:solidFill>
                  <a:srgbClr val="000000"/>
                </a:solidFill>
                <a:highlight>
                  <a:srgbClr val="FFFFFF"/>
                </a:highlight>
              </a:rPr>
              <a:t> np</a:t>
            </a:r>
            <a:r>
              <a:rPr lang="pt-BR" sz="1200" b="1" dirty="0">
                <a:solidFill>
                  <a:srgbClr val="000080"/>
                </a:solidFill>
                <a:highlight>
                  <a:srgbClr val="FFFFFF"/>
                </a:highlight>
              </a:rPr>
              <a:t>.</a:t>
            </a:r>
            <a:r>
              <a:rPr lang="pt-BR" sz="1200" dirty="0">
                <a:solidFill>
                  <a:srgbClr val="000000"/>
                </a:solidFill>
                <a:highlight>
                  <a:srgbClr val="FFFFFF"/>
                </a:highlight>
              </a:rPr>
              <a:t>c_</a:t>
            </a:r>
            <a:r>
              <a:rPr lang="pt-BR" sz="1200" b="1" dirty="0">
                <a:solidFill>
                  <a:srgbClr val="000080"/>
                </a:solidFill>
                <a:highlight>
                  <a:srgbClr val="FFFFFF"/>
                </a:highlight>
              </a:rPr>
              <a:t>[</a:t>
            </a:r>
            <a:r>
              <a:rPr lang="pt-BR" sz="1200" dirty="0">
                <a:solidFill>
                  <a:srgbClr val="000000"/>
                </a:solidFill>
                <a:highlight>
                  <a:srgbClr val="FFFFFF"/>
                </a:highlight>
              </a:rPr>
              <a:t>x1</a:t>
            </a:r>
            <a:r>
              <a:rPr lang="pt-BR" sz="1200" b="1" dirty="0">
                <a:solidFill>
                  <a:srgbClr val="000080"/>
                </a:solidFill>
                <a:highlight>
                  <a:srgbClr val="FFFFFF"/>
                </a:highlight>
              </a:rPr>
              <a:t>,</a:t>
            </a:r>
            <a:r>
              <a:rPr lang="pt-BR" sz="1200" dirty="0">
                <a:solidFill>
                  <a:srgbClr val="000000"/>
                </a:solidFill>
                <a:highlight>
                  <a:srgbClr val="FFFFFF"/>
                </a:highlight>
              </a:rPr>
              <a:t> x2</a:t>
            </a:r>
            <a:r>
              <a:rPr lang="pt-BR" sz="1200" b="1" dirty="0">
                <a:solidFill>
                  <a:srgbClr val="000080"/>
                </a:solidFill>
                <a:highlight>
                  <a:srgbClr val="FFFFFF"/>
                </a:highlight>
              </a:rPr>
              <a:t>]</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pt-BR" sz="1200" dirty="0">
                <a:solidFill>
                  <a:srgbClr val="008000"/>
                </a:solidFill>
                <a:highlight>
                  <a:srgbClr val="FFFFFF"/>
                </a:highlight>
              </a:rPr>
              <a:t># Standardize the features.</a:t>
            </a:r>
            <a:endParaRPr lang="pt-BR" sz="1200" dirty="0">
              <a:solidFill>
                <a:srgbClr val="000000"/>
              </a:solidFill>
              <a:highlight>
                <a:srgbClr val="FFFFFF"/>
              </a:highlight>
            </a:endParaRPr>
          </a:p>
          <a:p>
            <a:r>
              <a:rPr lang="pt-BR" sz="1200" dirty="0">
                <a:solidFill>
                  <a:srgbClr val="000000"/>
                </a:solidFill>
                <a:highlight>
                  <a:srgbClr val="FFFFFF"/>
                </a:highlight>
              </a:rPr>
              <a:t>scaled_X </a:t>
            </a:r>
            <a:r>
              <a:rPr lang="pt-BR" sz="1200" b="1" dirty="0">
                <a:solidFill>
                  <a:srgbClr val="000080"/>
                </a:solidFill>
                <a:highlight>
                  <a:srgbClr val="FFFFFF"/>
                </a:highlight>
              </a:rPr>
              <a:t>=</a:t>
            </a:r>
            <a:r>
              <a:rPr lang="pt-BR" sz="1200" dirty="0">
                <a:solidFill>
                  <a:srgbClr val="000000"/>
                </a:solidFill>
                <a:highlight>
                  <a:srgbClr val="FFFFFF"/>
                </a:highlight>
              </a:rPr>
              <a:t> minMaxScaler</a:t>
            </a:r>
            <a:r>
              <a:rPr lang="pt-BR" sz="1200" b="1" dirty="0">
                <a:solidFill>
                  <a:srgbClr val="000080"/>
                </a:solidFill>
                <a:highlight>
                  <a:srgbClr val="FFFFFF"/>
                </a:highlight>
              </a:rPr>
              <a:t>.</a:t>
            </a:r>
            <a:r>
              <a:rPr lang="pt-BR" sz="1200" dirty="0">
                <a:solidFill>
                  <a:srgbClr val="000000"/>
                </a:solidFill>
                <a:highlight>
                  <a:srgbClr val="FFFFFF"/>
                </a:highlight>
              </a:rPr>
              <a:t>fit_transform</a:t>
            </a:r>
            <a:r>
              <a:rPr lang="pt-BR" sz="1200" b="1" dirty="0">
                <a:solidFill>
                  <a:srgbClr val="000080"/>
                </a:solidFill>
                <a:highlight>
                  <a:srgbClr val="FFFFFF"/>
                </a:highlight>
              </a:rPr>
              <a:t>(</a:t>
            </a:r>
            <a:r>
              <a:rPr lang="pt-BR" sz="1200" dirty="0">
                <a:solidFill>
                  <a:srgbClr val="000000"/>
                </a:solidFill>
                <a:highlight>
                  <a:srgbClr val="FFFFFF"/>
                </a:highlight>
              </a:rPr>
              <a:t>X</a:t>
            </a:r>
            <a:r>
              <a:rPr lang="pt-BR" sz="1200" b="1" dirty="0">
                <a:solidFill>
                  <a:srgbClr val="000080"/>
                </a:solidFill>
                <a:highlight>
                  <a:srgbClr val="FFFFFF"/>
                </a:highlight>
              </a:rPr>
              <a:t>)</a:t>
            </a:r>
            <a:endParaRPr lang="pt-BR" sz="1200" dirty="0"/>
          </a:p>
        </p:txBody>
      </p:sp>
      <p:pic>
        <p:nvPicPr>
          <p:cNvPr id="6" name="Picture 5"/>
          <p:cNvPicPr>
            <a:picLocks noChangeAspect="1"/>
          </p:cNvPicPr>
          <p:nvPr/>
        </p:nvPicPr>
        <p:blipFill rotWithShape="1">
          <a:blip r:embed="rId3"/>
          <a:srcRect l="7465" t="6298" r="8418" b="6134"/>
          <a:stretch/>
        </p:blipFill>
        <p:spPr>
          <a:xfrm>
            <a:off x="838200" y="3547588"/>
            <a:ext cx="3001158" cy="2715334"/>
          </a:xfrm>
          <a:prstGeom prst="rect">
            <a:avLst/>
          </a:prstGeom>
        </p:spPr>
      </p:pic>
      <p:pic>
        <p:nvPicPr>
          <p:cNvPr id="7" name="Picture 6"/>
          <p:cNvPicPr>
            <a:picLocks noChangeAspect="1"/>
          </p:cNvPicPr>
          <p:nvPr/>
        </p:nvPicPr>
        <p:blipFill rotWithShape="1">
          <a:blip r:embed="rId4"/>
          <a:srcRect l="8609" t="6956" r="8990" b="6792"/>
          <a:stretch/>
        </p:blipFill>
        <p:spPr>
          <a:xfrm>
            <a:off x="7234335" y="3547588"/>
            <a:ext cx="2984794" cy="2715334"/>
          </a:xfrm>
          <a:prstGeom prst="rect">
            <a:avLst/>
          </a:prstGeom>
        </p:spPr>
      </p:pic>
      <p:sp>
        <p:nvSpPr>
          <p:cNvPr id="8" name="TextBox 7"/>
          <p:cNvSpPr txBox="1"/>
          <p:nvPr/>
        </p:nvSpPr>
        <p:spPr>
          <a:xfrm>
            <a:off x="2756677" y="6357273"/>
            <a:ext cx="6168571" cy="369332"/>
          </a:xfrm>
          <a:prstGeom prst="rect">
            <a:avLst/>
          </a:prstGeom>
          <a:noFill/>
        </p:spPr>
        <p:txBody>
          <a:bodyPr wrap="square" rtlCol="0">
            <a:spAutoFit/>
          </a:bodyPr>
          <a:lstStyle>
            <a:defPPr>
              <a:defRPr lang="nl-BE"/>
            </a:defPPr>
            <a:lvl1pPr algn="ctr">
              <a:defRPr u="sng">
                <a:solidFill>
                  <a:srgbClr val="00B0F0"/>
                </a:solidFill>
              </a:defRPr>
            </a:lvl1pPr>
          </a:lstStyle>
          <a:p>
            <a:r>
              <a:rPr lang="pt-BR" dirty="0"/>
              <a:t>Exemplo: escalonamento_de_atributos_com_scikit_learn.ipynb</a:t>
            </a:r>
          </a:p>
        </p:txBody>
      </p:sp>
      <p:pic>
        <p:nvPicPr>
          <p:cNvPr id="9" name="Picture 6" descr="Image result for scikit learn logo">
            <a:extLst>
              <a:ext uri="{FF2B5EF4-FFF2-40B4-BE49-F238E27FC236}">
                <a16:creationId xmlns:a16="http://schemas.microsoft.com/office/drawing/2014/main" xmlns="" id="{87129D40-D136-4716-8871-12CAEC60399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80136" y="4818893"/>
            <a:ext cx="2113420" cy="11395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060660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Tarefas</a:t>
            </a:r>
            <a:endParaRPr lang="pt-BR" dirty="0"/>
          </a:p>
        </p:txBody>
      </p:sp>
      <p:sp>
        <p:nvSpPr>
          <p:cNvPr id="3" name="Content Placeholder 2"/>
          <p:cNvSpPr>
            <a:spLocks noGrp="1"/>
          </p:cNvSpPr>
          <p:nvPr>
            <p:ph idx="1"/>
          </p:nvPr>
        </p:nvSpPr>
        <p:spPr/>
        <p:txBody>
          <a:bodyPr/>
          <a:lstStyle/>
          <a:p>
            <a:r>
              <a:rPr lang="pt-BR" b="1" dirty="0"/>
              <a:t>Quiz</a:t>
            </a:r>
            <a:r>
              <a:rPr lang="pt-BR" dirty="0"/>
              <a:t>: “</a:t>
            </a:r>
            <a:r>
              <a:rPr lang="pt-BR" i="1" dirty="0"/>
              <a:t>T319 - Quiz - Regressão: Parte </a:t>
            </a:r>
            <a:r>
              <a:rPr lang="pt-BR" i="1" dirty="0" smtClean="0"/>
              <a:t>II </a:t>
            </a:r>
            <a:r>
              <a:rPr lang="pt-BR" i="1" dirty="0"/>
              <a:t>(1S2021)</a:t>
            </a:r>
            <a:r>
              <a:rPr lang="pt-BR" dirty="0"/>
              <a:t>” que se encontra no MS Teams.</a:t>
            </a:r>
          </a:p>
          <a:p>
            <a:r>
              <a:rPr lang="pt-BR" b="1" dirty="0"/>
              <a:t>Exercício Prático</a:t>
            </a:r>
            <a:r>
              <a:rPr lang="pt-BR" dirty="0"/>
              <a:t>: </a:t>
            </a:r>
            <a:r>
              <a:rPr lang="pt-BR" b="1" dirty="0">
                <a:hlinkClick r:id="rId2"/>
              </a:rPr>
              <a:t>Laboratório #2</a:t>
            </a:r>
            <a:r>
              <a:rPr lang="pt-BR" dirty="0"/>
              <a:t>.</a:t>
            </a:r>
          </a:p>
          <a:p>
            <a:pPr lvl="1"/>
            <a:r>
              <a:rPr lang="pt-BR" dirty="0"/>
              <a:t>Pode ser baixado do MS Teams ou do GitHub.</a:t>
            </a:r>
          </a:p>
          <a:p>
            <a:pPr lvl="1"/>
            <a:r>
              <a:rPr lang="pt-BR" dirty="0"/>
              <a:t>Pode ser respondido através do link acima (na nuvem) ou localmente.</a:t>
            </a:r>
          </a:p>
          <a:p>
            <a:pPr lvl="1"/>
            <a:r>
              <a:rPr lang="pt-BR" dirty="0">
                <a:hlinkClick r:id="rId3"/>
              </a:rPr>
              <a:t>Instruções para resolução e entrega dos laboratórios</a:t>
            </a:r>
            <a:r>
              <a:rPr lang="pt-BR" dirty="0" smtClean="0"/>
              <a:t>.</a:t>
            </a:r>
            <a:endParaRPr lang="pt-BR" dirty="0"/>
          </a:p>
        </p:txBody>
      </p:sp>
    </p:spTree>
    <p:extLst>
      <p:ext uri="{BB962C8B-B14F-4D97-AF65-F5344CB8AC3E}">
        <p14:creationId xmlns:p14="http://schemas.microsoft.com/office/powerpoint/2010/main" val="25070171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xmlns="" id="{32666AC8-2E17-4DB4-B0F5-60C640CCFD2E}"/>
              </a:ext>
            </a:extLst>
          </p:cNvPr>
          <p:cNvSpPr txBox="1">
            <a:spLocks/>
          </p:cNvSpPr>
          <p:nvPr/>
        </p:nvSpPr>
        <p:spPr>
          <a:xfrm>
            <a:off x="1431533" y="2720526"/>
            <a:ext cx="9144000" cy="10295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6600" dirty="0"/>
              <a:t>Obrigado!</a:t>
            </a:r>
          </a:p>
        </p:txBody>
      </p:sp>
    </p:spTree>
    <p:extLst>
      <p:ext uri="{BB962C8B-B14F-4D97-AF65-F5344CB8AC3E}">
        <p14:creationId xmlns:p14="http://schemas.microsoft.com/office/powerpoint/2010/main" val="30987253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miro.medium.com/max/302/1*MpLkcugbeMrJvFlz69LTNQ.jpeg">
            <a:extLst>
              <a:ext uri="{FF2B5EF4-FFF2-40B4-BE49-F238E27FC236}">
                <a16:creationId xmlns:a16="http://schemas.microsoft.com/office/drawing/2014/main" xmlns="" id="{DE195D4C-7D53-46C2-BDD9-033809B4E0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20872" y="4006136"/>
            <a:ext cx="3467100" cy="231905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miro.medium.com/max/426/1*iRv8pCP7v8FzVJNe2vAjdw.png">
            <a:extLst>
              <a:ext uri="{FF2B5EF4-FFF2-40B4-BE49-F238E27FC236}">
                <a16:creationId xmlns:a16="http://schemas.microsoft.com/office/drawing/2014/main" xmlns="" id="{76F9F526-3C2B-485C-9E25-3D10B3E3B0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30322" y="981611"/>
            <a:ext cx="4057650" cy="231457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s://miro.medium.com/max/194/1*JugKARhlrp9HLTF5_lN7EQ.jpeg">
            <a:extLst>
              <a:ext uri="{FF2B5EF4-FFF2-40B4-BE49-F238E27FC236}">
                <a16:creationId xmlns:a16="http://schemas.microsoft.com/office/drawing/2014/main" xmlns="" id="{50D99301-1821-4F05-A553-E371FA6728F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05998" y="3094903"/>
            <a:ext cx="2569757" cy="3430758"/>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5"/>
          <a:stretch>
            <a:fillRect/>
          </a:stretch>
        </p:blipFill>
        <p:spPr>
          <a:xfrm>
            <a:off x="420531" y="4292217"/>
            <a:ext cx="3696053" cy="2410800"/>
          </a:xfrm>
          <a:prstGeom prst="rect">
            <a:avLst/>
          </a:prstGeom>
        </p:spPr>
      </p:pic>
      <p:pic>
        <p:nvPicPr>
          <p:cNvPr id="3" name="Picture 3" descr="A close up of text on a black background&#10;&#10;Description generated with very high confidence">
            <a:extLst>
              <a:ext uri="{FF2B5EF4-FFF2-40B4-BE49-F238E27FC236}">
                <a16:creationId xmlns:a16="http://schemas.microsoft.com/office/drawing/2014/main" xmlns="" id="{2A0DF154-7178-4F01-A59C-CD7D1EB3AD92}"/>
              </a:ext>
            </a:extLst>
          </p:cNvPr>
          <p:cNvPicPr>
            <a:picLocks noChangeAspect="1"/>
          </p:cNvPicPr>
          <p:nvPr/>
        </p:nvPicPr>
        <p:blipFill>
          <a:blip r:embed="rId6"/>
          <a:stretch>
            <a:fillRect/>
          </a:stretch>
        </p:blipFill>
        <p:spPr>
          <a:xfrm>
            <a:off x="8554204" y="271661"/>
            <a:ext cx="3515360" cy="2253250"/>
          </a:xfrm>
          <a:prstGeom prst="rect">
            <a:avLst/>
          </a:prstGeom>
        </p:spPr>
      </p:pic>
      <p:pic>
        <p:nvPicPr>
          <p:cNvPr id="4" name="Picture 2" descr="Popular Applications of Linear Regression for Businesses | Jigsaw Academy"/>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11441" y="271661"/>
            <a:ext cx="2800855" cy="37344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757958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5569" y="2494549"/>
            <a:ext cx="10515600" cy="1325563"/>
          </a:xfrm>
        </p:spPr>
        <p:txBody>
          <a:bodyPr/>
          <a:lstStyle/>
          <a:p>
            <a:pPr algn="ctr"/>
            <a:r>
              <a:rPr lang="pt-BR" dirty="0"/>
              <a:t>FIGURAS</a:t>
            </a:r>
          </a:p>
        </p:txBody>
      </p:sp>
    </p:spTree>
    <p:extLst>
      <p:ext uri="{BB962C8B-B14F-4D97-AF65-F5344CB8AC3E}">
        <p14:creationId xmlns:p14="http://schemas.microsoft.com/office/powerpoint/2010/main" val="174878030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roup 30"/>
          <p:cNvGrpSpPr/>
          <p:nvPr/>
        </p:nvGrpSpPr>
        <p:grpSpPr>
          <a:xfrm>
            <a:off x="1638020" y="1599675"/>
            <a:ext cx="5543340" cy="4965656"/>
            <a:chOff x="1638020" y="1599675"/>
            <a:chExt cx="5543340" cy="4965656"/>
          </a:xfrm>
        </p:grpSpPr>
        <p:grpSp>
          <p:nvGrpSpPr>
            <p:cNvPr id="5" name="Group 4"/>
            <p:cNvGrpSpPr/>
            <p:nvPr/>
          </p:nvGrpSpPr>
          <p:grpSpPr>
            <a:xfrm>
              <a:off x="2612660" y="1599675"/>
              <a:ext cx="4568700" cy="4965656"/>
              <a:chOff x="5567384" y="3103324"/>
              <a:chExt cx="4568700" cy="4965656"/>
            </a:xfrm>
          </p:grpSpPr>
          <p:grpSp>
            <p:nvGrpSpPr>
              <p:cNvPr id="9" name="Group 8"/>
              <p:cNvGrpSpPr/>
              <p:nvPr/>
            </p:nvGrpSpPr>
            <p:grpSpPr>
              <a:xfrm>
                <a:off x="6299200" y="4001293"/>
                <a:ext cx="2806700" cy="4067687"/>
                <a:chOff x="6299200" y="4001293"/>
                <a:chExt cx="2806700" cy="4067687"/>
              </a:xfrm>
            </p:grpSpPr>
            <p:grpSp>
              <p:nvGrpSpPr>
                <p:cNvPr id="14" name="Group 13"/>
                <p:cNvGrpSpPr/>
                <p:nvPr/>
              </p:nvGrpSpPr>
              <p:grpSpPr>
                <a:xfrm>
                  <a:off x="6299200" y="4001293"/>
                  <a:ext cx="2806700" cy="4067687"/>
                  <a:chOff x="5943600" y="2032000"/>
                  <a:chExt cx="2806700" cy="4067687"/>
                </a:xfrm>
              </p:grpSpPr>
              <p:sp>
                <p:nvSpPr>
                  <p:cNvPr id="21" name="Oval 20"/>
                  <p:cNvSpPr/>
                  <p:nvPr/>
                </p:nvSpPr>
                <p:spPr>
                  <a:xfrm>
                    <a:off x="6012753" y="2032000"/>
                    <a:ext cx="2661347" cy="3911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2" name="Rectangle 21"/>
                  <p:cNvSpPr/>
                  <p:nvPr/>
                </p:nvSpPr>
                <p:spPr>
                  <a:xfrm>
                    <a:off x="5943600" y="3415504"/>
                    <a:ext cx="2806700" cy="26841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cxnSp>
              <p:nvCxnSpPr>
                <p:cNvPr id="15" name="Straight Arrow Connector 14"/>
                <p:cNvCxnSpPr/>
                <p:nvPr/>
              </p:nvCxnSpPr>
              <p:spPr>
                <a:xfrm flipV="1">
                  <a:off x="6431853" y="4102100"/>
                  <a:ext cx="629347" cy="92710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7" name="Flowchart: Connector 16"/>
                <p:cNvSpPr/>
                <p:nvPr/>
              </p:nvSpPr>
              <p:spPr>
                <a:xfrm>
                  <a:off x="6713188" y="4527592"/>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cxnSp>
            <p:nvCxnSpPr>
              <p:cNvPr id="10" name="Straight Arrow Connector 9"/>
              <p:cNvCxnSpPr/>
              <p:nvPr/>
            </p:nvCxnSpPr>
            <p:spPr>
              <a:xfrm>
                <a:off x="5600700" y="3357184"/>
                <a:ext cx="0" cy="201600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H="1">
                <a:off x="5600700" y="5373686"/>
                <a:ext cx="4104000" cy="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Rectangle 11"/>
                  <p:cNvSpPr/>
                  <p:nvPr/>
                </p:nvSpPr>
                <p:spPr>
                  <a:xfrm>
                    <a:off x="5567384" y="3103324"/>
                    <a:ext cx="79182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rPr>
                            <m:t>𝑓</m:t>
                          </m:r>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0</m:t>
                              </m:r>
                            </m:sub>
                          </m:sSub>
                          <m:r>
                            <a:rPr lang="pt-BR" b="0" i="1" smtClean="0">
                              <a:latin typeface="Cambria Math" panose="02040503050406030204" pitchFamily="18" charset="0"/>
                            </a:rPr>
                            <m:t>)</m:t>
                          </m:r>
                        </m:oMath>
                      </m:oMathPara>
                    </a14:m>
                    <a:endParaRPr lang="nl-BE" dirty="0"/>
                  </a:p>
                </p:txBody>
              </p:sp>
            </mc:Choice>
            <mc:Fallback xmlns="">
              <p:sp>
                <p:nvSpPr>
                  <p:cNvPr id="12" name="Rectangle 11"/>
                  <p:cNvSpPr>
                    <a:spLocks noRot="1" noChangeAspect="1" noMove="1" noResize="1" noEditPoints="1" noAdjustHandles="1" noChangeArrowheads="1" noChangeShapeType="1" noTextEdit="1"/>
                  </p:cNvSpPr>
                  <p:nvPr/>
                </p:nvSpPr>
                <p:spPr>
                  <a:xfrm>
                    <a:off x="5567384" y="3103324"/>
                    <a:ext cx="791820" cy="369332"/>
                  </a:xfrm>
                  <a:prstGeom prst="rect">
                    <a:avLst/>
                  </a:prstGeom>
                  <a:blipFill rotWithShape="0">
                    <a:blip r:embed="rId2"/>
                    <a:stretch>
                      <a:fillRect b="-13115"/>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3" name="Rectangle 12"/>
                  <p:cNvSpPr/>
                  <p:nvPr/>
                </p:nvSpPr>
                <p:spPr>
                  <a:xfrm>
                    <a:off x="9669994" y="5189020"/>
                    <a:ext cx="46609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0</m:t>
                              </m:r>
                            </m:sub>
                          </m:sSub>
                        </m:oMath>
                      </m:oMathPara>
                    </a14:m>
                    <a:endParaRPr lang="nl-BE" dirty="0"/>
                  </a:p>
                </p:txBody>
              </p:sp>
            </mc:Choice>
            <mc:Fallback xmlns="">
              <p:sp>
                <p:nvSpPr>
                  <p:cNvPr id="13" name="Rectangle 12"/>
                  <p:cNvSpPr>
                    <a:spLocks noRot="1" noChangeAspect="1" noMove="1" noResize="1" noEditPoints="1" noAdjustHandles="1" noChangeArrowheads="1" noChangeShapeType="1" noTextEdit="1"/>
                  </p:cNvSpPr>
                  <p:nvPr/>
                </p:nvSpPr>
                <p:spPr>
                  <a:xfrm>
                    <a:off x="9669994" y="5189020"/>
                    <a:ext cx="466090" cy="369332"/>
                  </a:xfrm>
                  <a:prstGeom prst="rect">
                    <a:avLst/>
                  </a:prstGeom>
                  <a:blipFill rotWithShape="0">
                    <a:blip r:embed="rId3"/>
                    <a:stretch>
                      <a:fillRect/>
                    </a:stretch>
                  </a:blipFill>
                </p:spPr>
                <p:txBody>
                  <a:bodyPr/>
                  <a:lstStyle/>
                  <a:p>
                    <a:r>
                      <a:rPr lang="pt-BR">
                        <a:noFill/>
                      </a:rPr>
                      <a:t> </a:t>
                    </a:r>
                  </a:p>
                </p:txBody>
              </p:sp>
            </mc:Fallback>
          </mc:AlternateContent>
        </p:grpSp>
        <mc:AlternateContent xmlns:mc="http://schemas.openxmlformats.org/markup-compatibility/2006" xmlns:a14="http://schemas.microsoft.com/office/drawing/2010/main">
          <mc:Choice Requires="a14">
            <p:sp>
              <p:nvSpPr>
                <p:cNvPr id="6" name="TextBox 5"/>
                <p:cNvSpPr txBox="1"/>
                <p:nvPr/>
              </p:nvSpPr>
              <p:spPr>
                <a:xfrm>
                  <a:off x="3450844" y="2971570"/>
                  <a:ext cx="1717458"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pt-BR" sz="1400" i="1">
                            <a:latin typeface="Cambria Math" panose="02040503050406030204" pitchFamily="18" charset="0"/>
                            <a:ea typeface="Cambria Math" panose="02040503050406030204" pitchFamily="18" charset="0"/>
                          </a:rPr>
                          <m:t>𝛻</m:t>
                        </m:r>
                        <m:r>
                          <a:rPr lang="pt-BR" sz="1400" i="1">
                            <a:latin typeface="Cambria Math" panose="02040503050406030204" pitchFamily="18" charset="0"/>
                            <a:ea typeface="Cambria Math" panose="02040503050406030204" pitchFamily="18" charset="0"/>
                          </a:rPr>
                          <m:t>𝑓</m:t>
                        </m:r>
                        <m:d>
                          <m:dPr>
                            <m:ctrlPr>
                              <a:rPr lang="pt-BR" sz="1400" i="1" smtClean="0">
                                <a:latin typeface="Cambria Math" panose="02040503050406030204" pitchFamily="18" charset="0"/>
                                <a:ea typeface="Cambria Math" panose="02040503050406030204" pitchFamily="18" charset="0"/>
                              </a:rPr>
                            </m:ctrlPr>
                          </m:dPr>
                          <m:e>
                            <m:sSub>
                              <m:sSubPr>
                                <m:ctrlPr>
                                  <a:rPr lang="pt-BR" sz="1400" i="1">
                                    <a:latin typeface="Cambria Math" panose="02040503050406030204" pitchFamily="18" charset="0"/>
                                  </a:rPr>
                                </m:ctrlPr>
                              </m:sSubPr>
                              <m:e>
                                <m:r>
                                  <a:rPr lang="pt-BR" sz="1400" i="1">
                                    <a:latin typeface="Cambria Math" panose="02040503050406030204" pitchFamily="18" charset="0"/>
                                  </a:rPr>
                                  <m:t>𝑥</m:t>
                                </m:r>
                              </m:e>
                              <m:sub>
                                <m:r>
                                  <a:rPr lang="pt-BR" sz="1400" i="1">
                                    <a:latin typeface="Cambria Math" panose="02040503050406030204" pitchFamily="18" charset="0"/>
                                  </a:rPr>
                                  <m:t>0</m:t>
                                </m:r>
                              </m:sub>
                            </m:sSub>
                            <m:r>
                              <a:rPr lang="pt-BR" sz="1400" i="1">
                                <a:latin typeface="Cambria Math" panose="02040503050406030204" pitchFamily="18" charset="0"/>
                              </a:rPr>
                              <m:t>(0)</m:t>
                            </m:r>
                          </m:e>
                        </m:d>
                      </m:oMath>
                    </m:oMathPara>
                  </a14:m>
                  <a:endParaRPr lang="en-US" sz="1400" dirty="0"/>
                </a:p>
              </p:txBody>
            </p:sp>
          </mc:Choice>
          <mc:Fallback xmlns="">
            <p:sp>
              <p:nvSpPr>
                <p:cNvPr id="6" name="TextBox 5"/>
                <p:cNvSpPr txBox="1">
                  <a:spLocks noRot="1" noChangeAspect="1" noMove="1" noResize="1" noEditPoints="1" noAdjustHandles="1" noChangeArrowheads="1" noChangeShapeType="1" noTextEdit="1"/>
                </p:cNvSpPr>
                <p:nvPr/>
              </p:nvSpPr>
              <p:spPr>
                <a:xfrm>
                  <a:off x="3450844" y="2971570"/>
                  <a:ext cx="1717458" cy="307777"/>
                </a:xfrm>
                <a:prstGeom prst="rect">
                  <a:avLst/>
                </a:prstGeom>
                <a:blipFill rotWithShape="0">
                  <a:blip r:embed="rId4"/>
                  <a:stretch>
                    <a:fillRect b="-5882"/>
                  </a:stretch>
                </a:blipFill>
              </p:spPr>
              <p:txBody>
                <a:bodyPr/>
                <a:lstStyle/>
                <a:p>
                  <a:r>
                    <a:rPr lang="pt-BR">
                      <a:noFill/>
                    </a:rPr>
                    <a:t> </a:t>
                  </a:r>
                </a:p>
              </p:txBody>
            </p:sp>
          </mc:Fallback>
        </mc:AlternateContent>
        <p:cxnSp>
          <p:nvCxnSpPr>
            <p:cNvPr id="24" name="Straight Connector 23"/>
            <p:cNvCxnSpPr>
              <a:stCxn id="21" idx="1"/>
            </p:cNvCxnSpPr>
            <p:nvPr/>
          </p:nvCxnSpPr>
          <p:spPr>
            <a:xfrm flipH="1">
              <a:off x="3791802" y="3070485"/>
              <a:ext cx="11572" cy="79905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Rectangle 24"/>
                <p:cNvSpPr/>
                <p:nvPr/>
              </p:nvSpPr>
              <p:spPr>
                <a:xfrm>
                  <a:off x="3450844" y="3870037"/>
                  <a:ext cx="648831"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1400" i="1" smtClean="0">
                                <a:latin typeface="Cambria Math" panose="02040503050406030204" pitchFamily="18" charset="0"/>
                              </a:rPr>
                            </m:ctrlPr>
                          </m:sSubPr>
                          <m:e>
                            <m:r>
                              <a:rPr lang="pt-BR" sz="1400" b="0" i="1" smtClean="0">
                                <a:latin typeface="Cambria Math" panose="02040503050406030204" pitchFamily="18" charset="0"/>
                              </a:rPr>
                              <m:t>𝑥</m:t>
                            </m:r>
                          </m:e>
                          <m:sub>
                            <m:r>
                              <a:rPr lang="pt-BR" sz="1400" b="0" i="1" smtClean="0">
                                <a:latin typeface="Cambria Math" panose="02040503050406030204" pitchFamily="18" charset="0"/>
                              </a:rPr>
                              <m:t>0</m:t>
                            </m:r>
                          </m:sub>
                        </m:sSub>
                        <m:r>
                          <a:rPr lang="pt-BR" sz="1400" b="0" i="1" smtClean="0">
                            <a:latin typeface="Cambria Math" panose="02040503050406030204" pitchFamily="18" charset="0"/>
                          </a:rPr>
                          <m:t>(0)</m:t>
                        </m:r>
                      </m:oMath>
                    </m:oMathPara>
                  </a14:m>
                  <a:endParaRPr lang="nl-BE" sz="1400" dirty="0"/>
                </a:p>
              </p:txBody>
            </p:sp>
          </mc:Choice>
          <mc:Fallback xmlns="">
            <p:sp>
              <p:nvSpPr>
                <p:cNvPr id="25" name="Rectangle 24"/>
                <p:cNvSpPr>
                  <a:spLocks noRot="1" noChangeAspect="1" noMove="1" noResize="1" noEditPoints="1" noAdjustHandles="1" noChangeArrowheads="1" noChangeShapeType="1" noTextEdit="1"/>
                </p:cNvSpPr>
                <p:nvPr/>
              </p:nvSpPr>
              <p:spPr>
                <a:xfrm>
                  <a:off x="3450844" y="3870037"/>
                  <a:ext cx="648831" cy="307777"/>
                </a:xfrm>
                <a:prstGeom prst="rect">
                  <a:avLst/>
                </a:prstGeom>
                <a:blipFill rotWithShape="0">
                  <a:blip r:embed="rId5"/>
                  <a:stretch>
                    <a:fillRect b="-8000"/>
                  </a:stretch>
                </a:blipFill>
              </p:spPr>
              <p:txBody>
                <a:bodyPr/>
                <a:lstStyle/>
                <a:p>
                  <a:r>
                    <a:rPr lang="pt-BR">
                      <a:noFill/>
                    </a:rPr>
                    <a:t> </a:t>
                  </a:r>
                </a:p>
              </p:txBody>
            </p:sp>
          </mc:Fallback>
        </mc:AlternateContent>
        <p:cxnSp>
          <p:nvCxnSpPr>
            <p:cNvPr id="29" name="Straight Connector 28"/>
            <p:cNvCxnSpPr/>
            <p:nvPr/>
          </p:nvCxnSpPr>
          <p:spPr>
            <a:xfrm>
              <a:off x="2644866" y="3069392"/>
              <a:ext cx="1152000"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Rectangle 29"/>
                <p:cNvSpPr/>
                <p:nvPr/>
              </p:nvSpPr>
              <p:spPr>
                <a:xfrm>
                  <a:off x="1638020" y="2861535"/>
                  <a:ext cx="900951"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sz="1400" i="1" smtClean="0">
                            <a:latin typeface="Cambria Math" panose="02040503050406030204" pitchFamily="18" charset="0"/>
                          </a:rPr>
                          <m:t>𝑓</m:t>
                        </m:r>
                        <m:r>
                          <a:rPr lang="pt-BR" sz="1400" b="0" i="1" smtClean="0">
                            <a:latin typeface="Cambria Math" panose="02040503050406030204" pitchFamily="18" charset="0"/>
                          </a:rPr>
                          <m:t>(</m:t>
                        </m:r>
                        <m:sSub>
                          <m:sSubPr>
                            <m:ctrlPr>
                              <a:rPr lang="pt-BR" sz="1400" i="1">
                                <a:latin typeface="Cambria Math" panose="02040503050406030204" pitchFamily="18" charset="0"/>
                              </a:rPr>
                            </m:ctrlPr>
                          </m:sSubPr>
                          <m:e>
                            <m:r>
                              <a:rPr lang="pt-BR" sz="1400" i="1">
                                <a:latin typeface="Cambria Math" panose="02040503050406030204" pitchFamily="18" charset="0"/>
                              </a:rPr>
                              <m:t>𝑥</m:t>
                            </m:r>
                          </m:e>
                          <m:sub>
                            <m:r>
                              <a:rPr lang="pt-BR" sz="1400" i="1">
                                <a:latin typeface="Cambria Math" panose="02040503050406030204" pitchFamily="18" charset="0"/>
                              </a:rPr>
                              <m:t>0</m:t>
                            </m:r>
                          </m:sub>
                        </m:sSub>
                        <m:r>
                          <a:rPr lang="pt-BR" sz="1400" b="0" i="1" smtClean="0">
                            <a:latin typeface="Cambria Math" panose="02040503050406030204" pitchFamily="18" charset="0"/>
                          </a:rPr>
                          <m:t>(0))</m:t>
                        </m:r>
                      </m:oMath>
                    </m:oMathPara>
                  </a14:m>
                  <a:endParaRPr lang="nl-BE" sz="1400" dirty="0"/>
                </a:p>
              </p:txBody>
            </p:sp>
          </mc:Choice>
          <mc:Fallback xmlns="">
            <p:sp>
              <p:nvSpPr>
                <p:cNvPr id="30" name="Rectangle 29"/>
                <p:cNvSpPr>
                  <a:spLocks noRot="1" noChangeAspect="1" noMove="1" noResize="1" noEditPoints="1" noAdjustHandles="1" noChangeArrowheads="1" noChangeShapeType="1" noTextEdit="1"/>
                </p:cNvSpPr>
                <p:nvPr/>
              </p:nvSpPr>
              <p:spPr>
                <a:xfrm>
                  <a:off x="1638020" y="2861535"/>
                  <a:ext cx="900951" cy="307777"/>
                </a:xfrm>
                <a:prstGeom prst="rect">
                  <a:avLst/>
                </a:prstGeom>
                <a:blipFill rotWithShape="0">
                  <a:blip r:embed="rId6"/>
                  <a:stretch>
                    <a:fillRect b="-5882"/>
                  </a:stretch>
                </a:blipFill>
              </p:spPr>
              <p:txBody>
                <a:bodyPr/>
                <a:lstStyle/>
                <a:p>
                  <a:r>
                    <a:rPr lang="pt-BR">
                      <a:noFill/>
                    </a:rPr>
                    <a:t> </a:t>
                  </a:r>
                </a:p>
              </p:txBody>
            </p:sp>
          </mc:Fallback>
        </mc:AlternateContent>
      </p:grpSp>
    </p:spTree>
    <p:extLst>
      <p:ext uri="{BB962C8B-B14F-4D97-AF65-F5344CB8AC3E}">
        <p14:creationId xmlns:p14="http://schemas.microsoft.com/office/powerpoint/2010/main" val="375095896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9" name="Group 58"/>
          <p:cNvGrpSpPr/>
          <p:nvPr/>
        </p:nvGrpSpPr>
        <p:grpSpPr>
          <a:xfrm>
            <a:off x="957287" y="418097"/>
            <a:ext cx="3384834" cy="4512968"/>
            <a:chOff x="3035007" y="518783"/>
            <a:chExt cx="3384834" cy="4512968"/>
          </a:xfrm>
        </p:grpSpPr>
        <p:grpSp>
          <p:nvGrpSpPr>
            <p:cNvPr id="6" name="Group 5"/>
            <p:cNvGrpSpPr/>
            <p:nvPr/>
          </p:nvGrpSpPr>
          <p:grpSpPr>
            <a:xfrm rot="10800000">
              <a:off x="3035007" y="518783"/>
              <a:ext cx="2806700" cy="4067687"/>
              <a:chOff x="5943600" y="2032000"/>
              <a:chExt cx="2806700" cy="4067687"/>
            </a:xfrm>
          </p:grpSpPr>
          <p:sp>
            <p:nvSpPr>
              <p:cNvPr id="20" name="Oval 19"/>
              <p:cNvSpPr/>
              <p:nvPr/>
            </p:nvSpPr>
            <p:spPr>
              <a:xfrm>
                <a:off x="6012753" y="2032000"/>
                <a:ext cx="2661347" cy="3911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1" name="Rectangle 20"/>
              <p:cNvSpPr/>
              <p:nvPr/>
            </p:nvSpPr>
            <p:spPr>
              <a:xfrm>
                <a:off x="5943600" y="3415504"/>
                <a:ext cx="2806700" cy="26841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cxnSp>
          <p:nvCxnSpPr>
            <p:cNvPr id="8" name="Straight Arrow Connector 7"/>
            <p:cNvCxnSpPr/>
            <p:nvPr/>
          </p:nvCxnSpPr>
          <p:spPr>
            <a:xfrm>
              <a:off x="3174707" y="2846474"/>
              <a:ext cx="0" cy="2016000"/>
            </a:xfrm>
            <a:prstGeom prst="straightConnector1">
              <a:avLst/>
            </a:prstGeom>
            <a:ln w="190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H="1">
              <a:off x="3168357" y="4866786"/>
              <a:ext cx="2916000" cy="0"/>
            </a:xfrm>
            <a:prstGeom prst="straightConnector1">
              <a:avLst/>
            </a:prstGeom>
            <a:ln w="190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Rectangle 9"/>
                <p:cNvSpPr/>
                <p:nvPr/>
              </p:nvSpPr>
              <p:spPr>
                <a:xfrm>
                  <a:off x="3164399" y="2675496"/>
                  <a:ext cx="681277"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1600" i="1" smtClean="0">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𝐽</m:t>
                            </m:r>
                          </m:e>
                          <m:sub>
                            <m:r>
                              <a:rPr lang="pt-BR" sz="1600" i="1">
                                <a:latin typeface="Cambria Math" panose="02040503050406030204" pitchFamily="18" charset="0"/>
                                <a:ea typeface="Cambria Math" panose="02040503050406030204" pitchFamily="18" charset="0"/>
                              </a:rPr>
                              <m:t>𝑒</m:t>
                            </m:r>
                          </m:sub>
                        </m:sSub>
                        <m:r>
                          <a:rPr lang="pt-BR" sz="1600" i="1">
                            <a:latin typeface="Cambria Math" panose="02040503050406030204" pitchFamily="18" charset="0"/>
                            <a:ea typeface="Cambria Math" panose="02040503050406030204" pitchFamily="18" charset="0"/>
                          </a:rPr>
                          <m:t>(</m:t>
                        </m:r>
                        <m:r>
                          <a:rPr lang="pt-BR" sz="1600" b="0" i="1" smtClean="0">
                            <a:latin typeface="Cambria Math" panose="02040503050406030204" pitchFamily="18" charset="0"/>
                            <a:ea typeface="Cambria Math" panose="02040503050406030204" pitchFamily="18" charset="0"/>
                          </a:rPr>
                          <m:t>𝑎</m:t>
                        </m:r>
                        <m:r>
                          <a:rPr lang="pt-BR" sz="1600" i="1">
                            <a:latin typeface="Cambria Math" panose="02040503050406030204" pitchFamily="18" charset="0"/>
                            <a:ea typeface="Cambria Math" panose="02040503050406030204" pitchFamily="18" charset="0"/>
                          </a:rPr>
                          <m:t>)</m:t>
                        </m:r>
                      </m:oMath>
                    </m:oMathPara>
                  </a14:m>
                  <a:endParaRPr lang="nl-BE" sz="1600" dirty="0"/>
                </a:p>
              </p:txBody>
            </p:sp>
          </mc:Choice>
          <mc:Fallback xmlns="">
            <p:sp>
              <p:nvSpPr>
                <p:cNvPr id="10" name="Rectangle 9"/>
                <p:cNvSpPr>
                  <a:spLocks noRot="1" noChangeAspect="1" noMove="1" noResize="1" noEditPoints="1" noAdjustHandles="1" noChangeArrowheads="1" noChangeShapeType="1" noTextEdit="1"/>
                </p:cNvSpPr>
                <p:nvPr/>
              </p:nvSpPr>
              <p:spPr>
                <a:xfrm>
                  <a:off x="3164399" y="2675496"/>
                  <a:ext cx="681277" cy="338554"/>
                </a:xfrm>
                <a:prstGeom prst="rect">
                  <a:avLst/>
                </a:prstGeom>
                <a:blipFill rotWithShape="0">
                  <a:blip r:embed="rId2"/>
                  <a:stretch>
                    <a:fillRect b="-8929"/>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1" name="Rectangle 10"/>
                <p:cNvSpPr/>
                <p:nvPr/>
              </p:nvSpPr>
              <p:spPr>
                <a:xfrm>
                  <a:off x="6069873" y="4693197"/>
                  <a:ext cx="349968"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sz="1600" b="0" i="1" smtClean="0">
                            <a:latin typeface="Cambria Math" panose="02040503050406030204" pitchFamily="18" charset="0"/>
                          </a:rPr>
                          <m:t>𝑎</m:t>
                        </m:r>
                      </m:oMath>
                    </m:oMathPara>
                  </a14:m>
                  <a:endParaRPr lang="nl-BE" sz="1600" dirty="0"/>
                </a:p>
              </p:txBody>
            </p:sp>
          </mc:Choice>
          <mc:Fallback xmlns="">
            <p:sp>
              <p:nvSpPr>
                <p:cNvPr id="11" name="Rectangle 10"/>
                <p:cNvSpPr>
                  <a:spLocks noRot="1" noChangeAspect="1" noMove="1" noResize="1" noEditPoints="1" noAdjustHandles="1" noChangeArrowheads="1" noChangeShapeType="1" noTextEdit="1"/>
                </p:cNvSpPr>
                <p:nvPr/>
              </p:nvSpPr>
              <p:spPr>
                <a:xfrm>
                  <a:off x="6069873" y="4693197"/>
                  <a:ext cx="349968" cy="338554"/>
                </a:xfrm>
                <a:prstGeom prst="rect">
                  <a:avLst/>
                </a:prstGeom>
                <a:blipFill rotWithShape="0">
                  <a:blip r:embed="rId3"/>
                  <a:stretch>
                    <a:fillRect/>
                  </a:stretch>
                </a:blipFill>
              </p:spPr>
              <p:txBody>
                <a:bodyPr/>
                <a:lstStyle/>
                <a:p>
                  <a:r>
                    <a:rPr lang="pt-BR">
                      <a:noFill/>
                    </a:rPr>
                    <a:t> </a:t>
                  </a:r>
                </a:p>
              </p:txBody>
            </p:sp>
          </mc:Fallback>
        </mc:AlternateContent>
        <p:cxnSp>
          <p:nvCxnSpPr>
            <p:cNvPr id="18" name="Straight Arrow Connector 17"/>
            <p:cNvCxnSpPr/>
            <p:nvPr/>
          </p:nvCxnSpPr>
          <p:spPr>
            <a:xfrm flipH="1">
              <a:off x="5213715" y="3088695"/>
              <a:ext cx="622340" cy="1355570"/>
            </a:xfrm>
            <a:prstGeom prst="straightConnector1">
              <a:avLst/>
            </a:prstGeom>
            <a:ln w="12700">
              <a:solidFill>
                <a:srgbClr val="FF0000"/>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9" name="Flowchart: Connector 18"/>
            <p:cNvSpPr/>
            <p:nvPr/>
          </p:nvSpPr>
          <p:spPr>
            <a:xfrm>
              <a:off x="5604820" y="3454841"/>
              <a:ext cx="72000" cy="7200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23" name="Straight Arrow Connector 22"/>
            <p:cNvCxnSpPr/>
            <p:nvPr/>
          </p:nvCxnSpPr>
          <p:spPr>
            <a:xfrm flipH="1">
              <a:off x="5505615" y="3554745"/>
              <a:ext cx="116516" cy="2559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endCxn id="20" idx="1"/>
            </p:cNvCxnSpPr>
            <p:nvPr/>
          </p:nvCxnSpPr>
          <p:spPr>
            <a:xfrm flipH="1">
              <a:off x="5382809" y="3803403"/>
              <a:ext cx="122805" cy="2102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a:stCxn id="20" idx="1"/>
            </p:cNvCxnSpPr>
            <p:nvPr/>
          </p:nvCxnSpPr>
          <p:spPr>
            <a:xfrm flipH="1">
              <a:off x="5151280" y="4013629"/>
              <a:ext cx="231529" cy="2570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flipH="1">
              <a:off x="4832350" y="4270676"/>
              <a:ext cx="315507" cy="2095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4629089" y="2998348"/>
              <a:ext cx="670648" cy="461665"/>
            </a:xfrm>
            <a:prstGeom prst="rect">
              <a:avLst/>
            </a:prstGeom>
            <a:noFill/>
          </p:spPr>
          <p:txBody>
            <a:bodyPr wrap="square" rtlCol="0">
              <a:spAutoFit/>
            </a:bodyPr>
            <a:lstStyle/>
            <a:p>
              <a:pPr algn="ctr"/>
              <a:r>
                <a:rPr lang="pt-BR" sz="1200" dirty="0" smtClean="0"/>
                <a:t>Peso</a:t>
              </a:r>
            </a:p>
            <a:p>
              <a:pPr algn="ctr"/>
              <a:r>
                <a:rPr lang="pt-BR" sz="1200" dirty="0" smtClean="0"/>
                <a:t>inicial</a:t>
              </a:r>
              <a:endParaRPr lang="pt-BR" sz="1200" dirty="0"/>
            </a:p>
          </p:txBody>
        </p:sp>
        <p:cxnSp>
          <p:nvCxnSpPr>
            <p:cNvPr id="50" name="Straight Arrow Connector 49"/>
            <p:cNvCxnSpPr/>
            <p:nvPr/>
          </p:nvCxnSpPr>
          <p:spPr>
            <a:xfrm>
              <a:off x="5231645" y="3272352"/>
              <a:ext cx="304022" cy="179272"/>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6" name="TextBox 55"/>
            <p:cNvSpPr txBox="1"/>
            <p:nvPr/>
          </p:nvSpPr>
          <p:spPr>
            <a:xfrm>
              <a:off x="5322063" y="4330002"/>
              <a:ext cx="820839" cy="276999"/>
            </a:xfrm>
            <a:prstGeom prst="rect">
              <a:avLst/>
            </a:prstGeom>
            <a:noFill/>
          </p:spPr>
          <p:txBody>
            <a:bodyPr wrap="square" rtlCol="0">
              <a:spAutoFit/>
            </a:bodyPr>
            <a:lstStyle/>
            <a:p>
              <a:pPr algn="ctr"/>
              <a:r>
                <a:rPr lang="pt-BR" sz="1200" dirty="0" smtClean="0"/>
                <a:t>gradiente</a:t>
              </a:r>
              <a:endParaRPr lang="pt-BR" sz="1200" dirty="0"/>
            </a:p>
          </p:txBody>
        </p:sp>
        <p:cxnSp>
          <p:nvCxnSpPr>
            <p:cNvPr id="57" name="Straight Arrow Connector 56"/>
            <p:cNvCxnSpPr>
              <a:endCxn id="56" idx="0"/>
            </p:cNvCxnSpPr>
            <p:nvPr/>
          </p:nvCxnSpPr>
          <p:spPr>
            <a:xfrm>
              <a:off x="5459008" y="4132675"/>
              <a:ext cx="273475" cy="197327"/>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5" name="Group 14"/>
          <p:cNvGrpSpPr/>
          <p:nvPr/>
        </p:nvGrpSpPr>
        <p:grpSpPr>
          <a:xfrm>
            <a:off x="6659851" y="1004818"/>
            <a:ext cx="3384834" cy="4812589"/>
            <a:chOff x="6659851" y="1004818"/>
            <a:chExt cx="3384834" cy="4812589"/>
          </a:xfrm>
        </p:grpSpPr>
        <p:grpSp>
          <p:nvGrpSpPr>
            <p:cNvPr id="24" name="Group 23"/>
            <p:cNvGrpSpPr/>
            <p:nvPr/>
          </p:nvGrpSpPr>
          <p:grpSpPr>
            <a:xfrm rot="10800000">
              <a:off x="6659851" y="1004818"/>
              <a:ext cx="2806700" cy="4067687"/>
              <a:chOff x="5943600" y="2032000"/>
              <a:chExt cx="2806700" cy="4067687"/>
            </a:xfrm>
          </p:grpSpPr>
          <p:sp>
            <p:nvSpPr>
              <p:cNvPr id="42" name="Oval 41"/>
              <p:cNvSpPr/>
              <p:nvPr/>
            </p:nvSpPr>
            <p:spPr>
              <a:xfrm>
                <a:off x="6012753" y="2032000"/>
                <a:ext cx="2661347" cy="3911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3" name="Rectangle 42"/>
              <p:cNvSpPr/>
              <p:nvPr/>
            </p:nvSpPr>
            <p:spPr>
              <a:xfrm>
                <a:off x="5943600" y="3415504"/>
                <a:ext cx="2806700" cy="26841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cxnSp>
          <p:nvCxnSpPr>
            <p:cNvPr id="25" name="Straight Arrow Connector 24"/>
            <p:cNvCxnSpPr/>
            <p:nvPr/>
          </p:nvCxnSpPr>
          <p:spPr>
            <a:xfrm>
              <a:off x="6799551" y="3332509"/>
              <a:ext cx="0" cy="2016000"/>
            </a:xfrm>
            <a:prstGeom prst="straightConnector1">
              <a:avLst/>
            </a:prstGeom>
            <a:ln w="190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flipH="1">
              <a:off x="6793201" y="5352821"/>
              <a:ext cx="2916000" cy="0"/>
            </a:xfrm>
            <a:prstGeom prst="straightConnector1">
              <a:avLst/>
            </a:prstGeom>
            <a:ln w="190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 name="Rectangle 26"/>
                <p:cNvSpPr/>
                <p:nvPr/>
              </p:nvSpPr>
              <p:spPr>
                <a:xfrm>
                  <a:off x="6789243" y="3161531"/>
                  <a:ext cx="681277"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1600" i="1" smtClean="0">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𝐽</m:t>
                            </m:r>
                          </m:e>
                          <m:sub>
                            <m:r>
                              <a:rPr lang="pt-BR" sz="1600" i="1">
                                <a:latin typeface="Cambria Math" panose="02040503050406030204" pitchFamily="18" charset="0"/>
                                <a:ea typeface="Cambria Math" panose="02040503050406030204" pitchFamily="18" charset="0"/>
                              </a:rPr>
                              <m:t>𝑒</m:t>
                            </m:r>
                          </m:sub>
                        </m:sSub>
                        <m:r>
                          <a:rPr lang="pt-BR" sz="1600" i="1">
                            <a:latin typeface="Cambria Math" panose="02040503050406030204" pitchFamily="18" charset="0"/>
                            <a:ea typeface="Cambria Math" panose="02040503050406030204" pitchFamily="18" charset="0"/>
                          </a:rPr>
                          <m:t>(</m:t>
                        </m:r>
                        <m:r>
                          <a:rPr lang="pt-BR" sz="1600" b="0" i="1" smtClean="0">
                            <a:latin typeface="Cambria Math" panose="02040503050406030204" pitchFamily="18" charset="0"/>
                            <a:ea typeface="Cambria Math" panose="02040503050406030204" pitchFamily="18" charset="0"/>
                          </a:rPr>
                          <m:t>𝑎</m:t>
                        </m:r>
                        <m:r>
                          <a:rPr lang="pt-BR" sz="1600" i="1">
                            <a:latin typeface="Cambria Math" panose="02040503050406030204" pitchFamily="18" charset="0"/>
                            <a:ea typeface="Cambria Math" panose="02040503050406030204" pitchFamily="18" charset="0"/>
                          </a:rPr>
                          <m:t>)</m:t>
                        </m:r>
                      </m:oMath>
                    </m:oMathPara>
                  </a14:m>
                  <a:endParaRPr lang="nl-BE" sz="1600" dirty="0"/>
                </a:p>
              </p:txBody>
            </p:sp>
          </mc:Choice>
          <mc:Fallback xmlns="">
            <p:sp>
              <p:nvSpPr>
                <p:cNvPr id="27" name="Rectangle 26"/>
                <p:cNvSpPr>
                  <a:spLocks noRot="1" noChangeAspect="1" noMove="1" noResize="1" noEditPoints="1" noAdjustHandles="1" noChangeArrowheads="1" noChangeShapeType="1" noTextEdit="1"/>
                </p:cNvSpPr>
                <p:nvPr/>
              </p:nvSpPr>
              <p:spPr>
                <a:xfrm>
                  <a:off x="6789243" y="3161531"/>
                  <a:ext cx="681277" cy="338554"/>
                </a:xfrm>
                <a:prstGeom prst="rect">
                  <a:avLst/>
                </a:prstGeom>
                <a:blipFill rotWithShape="0">
                  <a:blip r:embed="rId4"/>
                  <a:stretch>
                    <a:fillRect b="-10909"/>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8" name="Rectangle 27"/>
                <p:cNvSpPr/>
                <p:nvPr/>
              </p:nvSpPr>
              <p:spPr>
                <a:xfrm>
                  <a:off x="9694717" y="5179232"/>
                  <a:ext cx="349968"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sz="1600" b="0" i="1" smtClean="0">
                            <a:latin typeface="Cambria Math" panose="02040503050406030204" pitchFamily="18" charset="0"/>
                          </a:rPr>
                          <m:t>𝑎</m:t>
                        </m:r>
                      </m:oMath>
                    </m:oMathPara>
                  </a14:m>
                  <a:endParaRPr lang="nl-BE" sz="1600" dirty="0"/>
                </a:p>
              </p:txBody>
            </p:sp>
          </mc:Choice>
          <mc:Fallback xmlns="">
            <p:sp>
              <p:nvSpPr>
                <p:cNvPr id="28" name="Rectangle 27"/>
                <p:cNvSpPr>
                  <a:spLocks noRot="1" noChangeAspect="1" noMove="1" noResize="1" noEditPoints="1" noAdjustHandles="1" noChangeArrowheads="1" noChangeShapeType="1" noTextEdit="1"/>
                </p:cNvSpPr>
                <p:nvPr/>
              </p:nvSpPr>
              <p:spPr>
                <a:xfrm>
                  <a:off x="9694717" y="5179232"/>
                  <a:ext cx="349968" cy="338554"/>
                </a:xfrm>
                <a:prstGeom prst="rect">
                  <a:avLst/>
                </a:prstGeom>
                <a:blipFill rotWithShape="0">
                  <a:blip r:embed="rId5"/>
                  <a:stretch>
                    <a:fillRect/>
                  </a:stretch>
                </a:blipFill>
              </p:spPr>
              <p:txBody>
                <a:bodyPr/>
                <a:lstStyle/>
                <a:p>
                  <a:r>
                    <a:rPr lang="pt-BR">
                      <a:noFill/>
                    </a:rPr>
                    <a:t> </a:t>
                  </a:r>
                </a:p>
              </p:txBody>
            </p:sp>
          </mc:Fallback>
        </mc:AlternateContent>
        <p:cxnSp>
          <p:nvCxnSpPr>
            <p:cNvPr id="29" name="Straight Arrow Connector 28"/>
            <p:cNvCxnSpPr/>
            <p:nvPr/>
          </p:nvCxnSpPr>
          <p:spPr>
            <a:xfrm flipH="1">
              <a:off x="8838559" y="3574730"/>
              <a:ext cx="622340" cy="1355570"/>
            </a:xfrm>
            <a:prstGeom prst="straightConnector1">
              <a:avLst/>
            </a:prstGeom>
            <a:ln w="12700">
              <a:solidFill>
                <a:srgbClr val="FF0000"/>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0" name="Flowchart: Connector 29"/>
            <p:cNvSpPr/>
            <p:nvPr/>
          </p:nvSpPr>
          <p:spPr>
            <a:xfrm>
              <a:off x="9229664" y="3940876"/>
              <a:ext cx="72000" cy="7200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31" name="Straight Arrow Connector 30"/>
            <p:cNvCxnSpPr/>
            <p:nvPr/>
          </p:nvCxnSpPr>
          <p:spPr>
            <a:xfrm flipH="1">
              <a:off x="9130459" y="4040780"/>
              <a:ext cx="116516" cy="2559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endCxn id="42" idx="1"/>
            </p:cNvCxnSpPr>
            <p:nvPr/>
          </p:nvCxnSpPr>
          <p:spPr>
            <a:xfrm flipH="1">
              <a:off x="9007653" y="4289438"/>
              <a:ext cx="122805" cy="2102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stCxn id="42" idx="1"/>
            </p:cNvCxnSpPr>
            <p:nvPr/>
          </p:nvCxnSpPr>
          <p:spPr>
            <a:xfrm flipH="1">
              <a:off x="8776124" y="4499664"/>
              <a:ext cx="231529" cy="2570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flipH="1">
              <a:off x="8457194" y="4756711"/>
              <a:ext cx="315507" cy="2095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8253933" y="3484383"/>
              <a:ext cx="670648" cy="461665"/>
            </a:xfrm>
            <a:prstGeom prst="rect">
              <a:avLst/>
            </a:prstGeom>
            <a:noFill/>
          </p:spPr>
          <p:txBody>
            <a:bodyPr wrap="square" rtlCol="0">
              <a:spAutoFit/>
            </a:bodyPr>
            <a:lstStyle/>
            <a:p>
              <a:pPr algn="ctr"/>
              <a:r>
                <a:rPr lang="pt-BR" sz="1200" dirty="0" smtClean="0"/>
                <a:t>Peso</a:t>
              </a:r>
            </a:p>
            <a:p>
              <a:pPr algn="ctr"/>
              <a:r>
                <a:rPr lang="pt-BR" sz="1200" dirty="0" smtClean="0"/>
                <a:t>inicial</a:t>
              </a:r>
              <a:endParaRPr lang="pt-BR" sz="1200" dirty="0"/>
            </a:p>
          </p:txBody>
        </p:sp>
        <p:cxnSp>
          <p:nvCxnSpPr>
            <p:cNvPr id="38" name="Straight Arrow Connector 37"/>
            <p:cNvCxnSpPr/>
            <p:nvPr/>
          </p:nvCxnSpPr>
          <p:spPr>
            <a:xfrm>
              <a:off x="8856489" y="3758387"/>
              <a:ext cx="304022" cy="179272"/>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8946907" y="4816037"/>
              <a:ext cx="820839" cy="276999"/>
            </a:xfrm>
            <a:prstGeom prst="rect">
              <a:avLst/>
            </a:prstGeom>
            <a:noFill/>
          </p:spPr>
          <p:txBody>
            <a:bodyPr wrap="square" rtlCol="0">
              <a:spAutoFit/>
            </a:bodyPr>
            <a:lstStyle/>
            <a:p>
              <a:pPr algn="ctr"/>
              <a:r>
                <a:rPr lang="pt-BR" sz="1200" dirty="0" smtClean="0"/>
                <a:t>gradiente</a:t>
              </a:r>
              <a:endParaRPr lang="pt-BR" sz="1200" dirty="0"/>
            </a:p>
          </p:txBody>
        </p:sp>
        <p:cxnSp>
          <p:nvCxnSpPr>
            <p:cNvPr id="41" name="Straight Arrow Connector 40"/>
            <p:cNvCxnSpPr>
              <a:endCxn id="40" idx="0"/>
            </p:cNvCxnSpPr>
            <p:nvPr/>
          </p:nvCxnSpPr>
          <p:spPr>
            <a:xfrm>
              <a:off x="9083852" y="4618710"/>
              <a:ext cx="273475" cy="197327"/>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4" name="Flowchart: Connector 43"/>
            <p:cNvSpPr/>
            <p:nvPr/>
          </p:nvSpPr>
          <p:spPr>
            <a:xfrm>
              <a:off x="8017675" y="5031742"/>
              <a:ext cx="72000" cy="72000"/>
            </a:xfrm>
            <a:prstGeom prst="flowChartConnector">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2" name="Straight Connector 11"/>
            <p:cNvCxnSpPr>
              <a:stCxn id="44" idx="4"/>
            </p:cNvCxnSpPr>
            <p:nvPr/>
          </p:nvCxnSpPr>
          <p:spPr>
            <a:xfrm flipH="1">
              <a:off x="8051084" y="5103742"/>
              <a:ext cx="2591" cy="252000"/>
            </a:xfrm>
            <a:prstGeom prst="line">
              <a:avLst/>
            </a:prstGeom>
            <a:ln w="952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49" name="TextBox 48"/>
            <p:cNvSpPr txBox="1"/>
            <p:nvPr/>
          </p:nvSpPr>
          <p:spPr>
            <a:xfrm>
              <a:off x="7525047" y="5355742"/>
              <a:ext cx="1052074" cy="461665"/>
            </a:xfrm>
            <a:prstGeom prst="rect">
              <a:avLst/>
            </a:prstGeom>
            <a:noFill/>
          </p:spPr>
          <p:txBody>
            <a:bodyPr wrap="square" rtlCol="0">
              <a:spAutoFit/>
            </a:bodyPr>
            <a:lstStyle/>
            <a:p>
              <a:pPr algn="ctr"/>
              <a:r>
                <a:rPr lang="pt-BR" sz="1200" dirty="0" smtClean="0"/>
                <a:t>Ponto de mínimo</a:t>
              </a:r>
              <a:endParaRPr lang="pt-BR" sz="1200" dirty="0"/>
            </a:p>
          </p:txBody>
        </p:sp>
      </p:grpSp>
    </p:spTree>
    <p:extLst>
      <p:ext uri="{BB962C8B-B14F-4D97-AF65-F5344CB8AC3E}">
        <p14:creationId xmlns:p14="http://schemas.microsoft.com/office/powerpoint/2010/main" val="33255227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28645"/>
            <a:ext cx="10515600" cy="1325563"/>
          </a:xfrm>
        </p:spPr>
        <p:txBody>
          <a:bodyPr/>
          <a:lstStyle/>
          <a:p>
            <a:r>
              <a:rPr lang="en-US" dirty="0" err="1"/>
              <a:t>Escolha</a:t>
            </a:r>
            <a:r>
              <a:rPr lang="en-US" dirty="0"/>
              <a:t> do </a:t>
            </a:r>
            <a:r>
              <a:rPr lang="en-US" dirty="0" err="1"/>
              <a:t>Passo</a:t>
            </a:r>
            <a:r>
              <a:rPr lang="en-US" dirty="0"/>
              <a:t> de </a:t>
            </a:r>
            <a:r>
              <a:rPr lang="en-US" dirty="0" err="1"/>
              <a:t>Aprendizagem</a:t>
            </a:r>
            <a:endParaRPr lang="nl-BE" dirty="0"/>
          </a:p>
        </p:txBody>
      </p:sp>
      <p:sp>
        <p:nvSpPr>
          <p:cNvPr id="3" name="Content Placeholder 2"/>
          <p:cNvSpPr>
            <a:spLocks noGrp="1"/>
          </p:cNvSpPr>
          <p:nvPr>
            <p:ph idx="1"/>
          </p:nvPr>
        </p:nvSpPr>
        <p:spPr>
          <a:xfrm>
            <a:off x="838200" y="1554208"/>
            <a:ext cx="11102788" cy="2426113"/>
          </a:xfrm>
        </p:spPr>
        <p:txBody>
          <a:bodyPr>
            <a:normAutofit fontScale="92500" lnSpcReduction="10000"/>
          </a:bodyPr>
          <a:lstStyle/>
          <a:p>
            <a:r>
              <a:rPr lang="pt-BR" dirty="0"/>
              <a:t>Caso o </a:t>
            </a:r>
            <a:r>
              <a:rPr lang="pt-BR" b="1" i="1" dirty="0"/>
              <a:t>passo de  aprendizagem </a:t>
            </a:r>
            <a:r>
              <a:rPr lang="pt-BR" dirty="0"/>
              <a:t>seja muito grande, o algoritmo pode nunca convergir.</a:t>
            </a:r>
          </a:p>
          <a:p>
            <a:r>
              <a:rPr lang="pt-BR" dirty="0"/>
              <a:t>O algoritmo fica “pulando” de um lado para o outro do vale até que converge, por sorte.</a:t>
            </a:r>
          </a:p>
          <a:p>
            <a:r>
              <a:rPr lang="pt-BR" dirty="0"/>
              <a:t>Em alguns casos, a cada iteração o algoritmo “pula” para um valor mais alto que antes, </a:t>
            </a:r>
            <a:r>
              <a:rPr lang="pt-BR" dirty="0" smtClean="0"/>
              <a:t>e assim, divergindo</a:t>
            </a:r>
            <a:r>
              <a:rPr lang="pt-BR" dirty="0"/>
              <a:t>.</a:t>
            </a:r>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t="48053" r="2828" b="2316"/>
          <a:stretch/>
        </p:blipFill>
        <p:spPr>
          <a:xfrm>
            <a:off x="8579666" y="4164527"/>
            <a:ext cx="3548545" cy="2311685"/>
          </a:xfrm>
          <a:prstGeom prst="rect">
            <a:avLst/>
          </a:prstGeom>
        </p:spPr>
      </p:pic>
      <p:pic>
        <p:nvPicPr>
          <p:cNvPr id="7" name="Picture 6"/>
          <p:cNvPicPr>
            <a:picLocks noChangeAspect="1"/>
          </p:cNvPicPr>
          <p:nvPr/>
        </p:nvPicPr>
        <p:blipFill rotWithShape="1">
          <a:blip r:embed="rId4" cstate="print">
            <a:extLst>
              <a:ext uri="{28A0092B-C50C-407E-A947-70E740481C1C}">
                <a14:useLocalDpi xmlns:a14="http://schemas.microsoft.com/office/drawing/2010/main" val="0"/>
              </a:ext>
            </a:extLst>
          </a:blip>
          <a:srcRect l="5742" t="14846" r="24790" b="22409"/>
          <a:stretch/>
        </p:blipFill>
        <p:spPr>
          <a:xfrm>
            <a:off x="73964" y="3980322"/>
            <a:ext cx="2979042" cy="2690747"/>
          </a:xfrm>
          <a:prstGeom prst="rect">
            <a:avLst/>
          </a:prstGeom>
        </p:spPr>
      </p:pic>
      <p:pic>
        <p:nvPicPr>
          <p:cNvPr id="6" name="Picture 5"/>
          <p:cNvPicPr>
            <a:picLocks noChangeAspect="1"/>
          </p:cNvPicPr>
          <p:nvPr/>
        </p:nvPicPr>
        <p:blipFill rotWithShape="1">
          <a:blip r:embed="rId5" cstate="print">
            <a:extLst>
              <a:ext uri="{28A0092B-C50C-407E-A947-70E740481C1C}">
                <a14:useLocalDpi xmlns:a14="http://schemas.microsoft.com/office/drawing/2010/main" val="0"/>
              </a:ext>
            </a:extLst>
          </a:blip>
          <a:srcRect t="6765" r="9608" b="3824"/>
          <a:stretch/>
        </p:blipFill>
        <p:spPr>
          <a:xfrm>
            <a:off x="3053006" y="3980322"/>
            <a:ext cx="2720253" cy="2690747"/>
          </a:xfrm>
          <a:prstGeom prst="rect">
            <a:avLst/>
          </a:prstGeom>
        </p:spPr>
      </p:pic>
      <p:pic>
        <p:nvPicPr>
          <p:cNvPr id="8" name="Picture 7"/>
          <p:cNvPicPr>
            <a:picLocks noChangeAspect="1"/>
          </p:cNvPicPr>
          <p:nvPr/>
        </p:nvPicPr>
        <p:blipFill rotWithShape="1">
          <a:blip r:embed="rId6" cstate="print">
            <a:extLst>
              <a:ext uri="{28A0092B-C50C-407E-A947-70E740481C1C}">
                <a14:useLocalDpi xmlns:a14="http://schemas.microsoft.com/office/drawing/2010/main" val="0"/>
              </a:ext>
            </a:extLst>
          </a:blip>
          <a:srcRect l="1271" t="6765" r="7358" b="2647"/>
          <a:stretch/>
        </p:blipFill>
        <p:spPr>
          <a:xfrm>
            <a:off x="5819440" y="3980322"/>
            <a:ext cx="2714044" cy="2690748"/>
          </a:xfrm>
          <a:prstGeom prst="rect">
            <a:avLst/>
          </a:prstGeom>
        </p:spPr>
      </p:pic>
    </p:spTree>
    <p:extLst>
      <p:ext uri="{BB962C8B-B14F-4D97-AF65-F5344CB8AC3E}">
        <p14:creationId xmlns:p14="http://schemas.microsoft.com/office/powerpoint/2010/main" val="165936049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l-BE"/>
          </a:p>
        </p:txBody>
      </p:sp>
      <p:grpSp>
        <p:nvGrpSpPr>
          <p:cNvPr id="4" name="Group 3"/>
          <p:cNvGrpSpPr/>
          <p:nvPr/>
        </p:nvGrpSpPr>
        <p:grpSpPr>
          <a:xfrm>
            <a:off x="5034465" y="3089448"/>
            <a:ext cx="5180001" cy="3048149"/>
            <a:chOff x="5034465" y="3089448"/>
            <a:chExt cx="5180001" cy="3048149"/>
          </a:xfrm>
        </p:grpSpPr>
        <p:sp>
          <p:nvSpPr>
            <p:cNvPr id="5" name="Freeform 4"/>
            <p:cNvSpPr/>
            <p:nvPr/>
          </p:nvSpPr>
          <p:spPr>
            <a:xfrm>
              <a:off x="5178136" y="3647922"/>
              <a:ext cx="4343400" cy="1972366"/>
            </a:xfrm>
            <a:custGeom>
              <a:avLst/>
              <a:gdLst>
                <a:gd name="connsiteX0" fmla="*/ 0 w 4343400"/>
                <a:gd name="connsiteY0" fmla="*/ 0 h 1972366"/>
                <a:gd name="connsiteX1" fmla="*/ 561109 w 4343400"/>
                <a:gd name="connsiteY1" fmla="*/ 1600200 h 1972366"/>
                <a:gd name="connsiteX2" fmla="*/ 1132609 w 4343400"/>
                <a:gd name="connsiteY2" fmla="*/ 914400 h 1972366"/>
                <a:gd name="connsiteX3" fmla="*/ 1756063 w 4343400"/>
                <a:gd name="connsiteY3" fmla="*/ 1963882 h 1972366"/>
                <a:gd name="connsiteX4" fmla="*/ 2389909 w 4343400"/>
                <a:gd name="connsiteY4" fmla="*/ 1402773 h 1972366"/>
                <a:gd name="connsiteX5" fmla="*/ 3917373 w 4343400"/>
                <a:gd name="connsiteY5" fmla="*/ 1278082 h 1972366"/>
                <a:gd name="connsiteX6" fmla="*/ 4343400 w 4343400"/>
                <a:gd name="connsiteY6" fmla="*/ 955964 h 1972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43400" h="1972366">
                  <a:moveTo>
                    <a:pt x="0" y="0"/>
                  </a:moveTo>
                  <a:cubicBezTo>
                    <a:pt x="186170" y="723900"/>
                    <a:pt x="372341" y="1447800"/>
                    <a:pt x="561109" y="1600200"/>
                  </a:cubicBezTo>
                  <a:cubicBezTo>
                    <a:pt x="749877" y="1752600"/>
                    <a:pt x="933450" y="853786"/>
                    <a:pt x="1132609" y="914400"/>
                  </a:cubicBezTo>
                  <a:cubicBezTo>
                    <a:pt x="1331768" y="975014"/>
                    <a:pt x="1546513" y="1882487"/>
                    <a:pt x="1756063" y="1963882"/>
                  </a:cubicBezTo>
                  <a:cubicBezTo>
                    <a:pt x="1965613" y="2045277"/>
                    <a:pt x="2029691" y="1517073"/>
                    <a:pt x="2389909" y="1402773"/>
                  </a:cubicBezTo>
                  <a:cubicBezTo>
                    <a:pt x="2750127" y="1288473"/>
                    <a:pt x="3591791" y="1352550"/>
                    <a:pt x="3917373" y="1278082"/>
                  </a:cubicBezTo>
                  <a:cubicBezTo>
                    <a:pt x="4242955" y="1203614"/>
                    <a:pt x="4158096" y="1046019"/>
                    <a:pt x="4343400" y="955964"/>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 name="Flowchart: Connector 5"/>
            <p:cNvSpPr/>
            <p:nvPr/>
          </p:nvSpPr>
          <p:spPr>
            <a:xfrm>
              <a:off x="5200996" y="3828637"/>
              <a:ext cx="85725" cy="101516"/>
            </a:xfrm>
            <a:prstGeom prst="flowChartConnector">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7" name="Flowchart: Connector 6"/>
            <p:cNvSpPr/>
            <p:nvPr/>
          </p:nvSpPr>
          <p:spPr>
            <a:xfrm>
              <a:off x="5271481" y="4110868"/>
              <a:ext cx="85725" cy="101516"/>
            </a:xfrm>
            <a:prstGeom prst="flowChartConnector">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Flowchart: Connector 7"/>
            <p:cNvSpPr/>
            <p:nvPr/>
          </p:nvSpPr>
          <p:spPr>
            <a:xfrm>
              <a:off x="5361016" y="4415377"/>
              <a:ext cx="85725" cy="101516"/>
            </a:xfrm>
            <a:prstGeom prst="flowChartConnector">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Flowchart: Connector 8"/>
            <p:cNvSpPr/>
            <p:nvPr/>
          </p:nvSpPr>
          <p:spPr>
            <a:xfrm>
              <a:off x="5452456" y="4712557"/>
              <a:ext cx="85725" cy="101516"/>
            </a:xfrm>
            <a:prstGeom prst="flowChartConnector">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Flowchart: Connector 9"/>
            <p:cNvSpPr/>
            <p:nvPr/>
          </p:nvSpPr>
          <p:spPr>
            <a:xfrm>
              <a:off x="5551516" y="4979257"/>
              <a:ext cx="85725" cy="101516"/>
            </a:xfrm>
            <a:prstGeom prst="flowChartConnector">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1" name="Curved Connector 10"/>
            <p:cNvCxnSpPr>
              <a:stCxn id="6" idx="6"/>
              <a:endCxn id="7" idx="7"/>
            </p:cNvCxnSpPr>
            <p:nvPr/>
          </p:nvCxnSpPr>
          <p:spPr>
            <a:xfrm>
              <a:off x="5286721" y="3879395"/>
              <a:ext cx="57931" cy="246340"/>
            </a:xfrm>
            <a:prstGeom prst="curved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p:cNvCxnSpPr>
              <a:stCxn id="7" idx="6"/>
              <a:endCxn id="8" idx="7"/>
            </p:cNvCxnSpPr>
            <p:nvPr/>
          </p:nvCxnSpPr>
          <p:spPr>
            <a:xfrm>
              <a:off x="5357206" y="4161626"/>
              <a:ext cx="76981" cy="268618"/>
            </a:xfrm>
            <a:prstGeom prst="curved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urved Connector 12"/>
            <p:cNvCxnSpPr>
              <a:stCxn id="8" idx="6"/>
              <a:endCxn id="9" idx="7"/>
            </p:cNvCxnSpPr>
            <p:nvPr/>
          </p:nvCxnSpPr>
          <p:spPr>
            <a:xfrm>
              <a:off x="5446741" y="4466135"/>
              <a:ext cx="78886" cy="261289"/>
            </a:xfrm>
            <a:prstGeom prst="curved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Curved Connector 13"/>
            <p:cNvCxnSpPr>
              <a:stCxn id="9" idx="6"/>
              <a:endCxn id="10" idx="7"/>
            </p:cNvCxnSpPr>
            <p:nvPr/>
          </p:nvCxnSpPr>
          <p:spPr>
            <a:xfrm>
              <a:off x="5538181" y="4763315"/>
              <a:ext cx="86506" cy="230809"/>
            </a:xfrm>
            <a:prstGeom prst="curved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urved Connector 14"/>
            <p:cNvCxnSpPr>
              <a:stCxn id="10" idx="6"/>
              <a:endCxn id="35" idx="0"/>
            </p:cNvCxnSpPr>
            <p:nvPr/>
          </p:nvCxnSpPr>
          <p:spPr>
            <a:xfrm>
              <a:off x="5637241" y="5030015"/>
              <a:ext cx="147638" cy="185462"/>
            </a:xfrm>
            <a:prstGeom prst="curved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Flowchart: Connector 15"/>
            <p:cNvSpPr/>
            <p:nvPr/>
          </p:nvSpPr>
          <p:spPr>
            <a:xfrm>
              <a:off x="9261504" y="4777203"/>
              <a:ext cx="85725" cy="101516"/>
            </a:xfrm>
            <a:prstGeom prst="flowChartConnector">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 name="Flowchart: Connector 16"/>
            <p:cNvSpPr/>
            <p:nvPr/>
          </p:nvSpPr>
          <p:spPr>
            <a:xfrm>
              <a:off x="9118623" y="4842250"/>
              <a:ext cx="85725" cy="101516"/>
            </a:xfrm>
            <a:prstGeom prst="flowChartConnector">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8" name="Flowchart: Connector 17"/>
            <p:cNvSpPr/>
            <p:nvPr/>
          </p:nvSpPr>
          <p:spPr>
            <a:xfrm>
              <a:off x="9001472" y="4878719"/>
              <a:ext cx="85725" cy="101516"/>
            </a:xfrm>
            <a:prstGeom prst="flowChartConnector">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9" name="Flowchart: Connector 18"/>
            <p:cNvSpPr/>
            <p:nvPr/>
          </p:nvSpPr>
          <p:spPr>
            <a:xfrm>
              <a:off x="8892889" y="4893008"/>
              <a:ext cx="85725" cy="101516"/>
            </a:xfrm>
            <a:prstGeom prst="flowChartConnector">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0" name="Flowchart: Connector 19"/>
            <p:cNvSpPr/>
            <p:nvPr/>
          </p:nvSpPr>
          <p:spPr>
            <a:xfrm>
              <a:off x="8793832" y="4897771"/>
              <a:ext cx="85725" cy="101516"/>
            </a:xfrm>
            <a:prstGeom prst="flowChartConnector">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1" name="Flowchart: Connector 20"/>
            <p:cNvSpPr/>
            <p:nvPr/>
          </p:nvSpPr>
          <p:spPr>
            <a:xfrm>
              <a:off x="8693814" y="4910425"/>
              <a:ext cx="85725" cy="101516"/>
            </a:xfrm>
            <a:prstGeom prst="flowChartConnector">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2" name="Flowchart: Connector 21"/>
            <p:cNvSpPr/>
            <p:nvPr/>
          </p:nvSpPr>
          <p:spPr>
            <a:xfrm>
              <a:off x="8589990" y="4914210"/>
              <a:ext cx="85725" cy="101516"/>
            </a:xfrm>
            <a:prstGeom prst="flowChartConnector">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23" name="Curved Connector 22"/>
            <p:cNvCxnSpPr>
              <a:stCxn id="16" idx="0"/>
              <a:endCxn id="17" idx="0"/>
            </p:cNvCxnSpPr>
            <p:nvPr/>
          </p:nvCxnSpPr>
          <p:spPr>
            <a:xfrm rot="16200000" flipH="1" flipV="1">
              <a:off x="9200403" y="4738285"/>
              <a:ext cx="65047" cy="142881"/>
            </a:xfrm>
            <a:prstGeom prst="curvedConnector3">
              <a:avLst>
                <a:gd name="adj1" fmla="val -219649"/>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urved Connector 23"/>
            <p:cNvCxnSpPr>
              <a:stCxn id="17" idx="0"/>
              <a:endCxn id="18" idx="0"/>
            </p:cNvCxnSpPr>
            <p:nvPr/>
          </p:nvCxnSpPr>
          <p:spPr>
            <a:xfrm rot="16200000" flipH="1" flipV="1">
              <a:off x="9084676" y="4801908"/>
              <a:ext cx="36469" cy="117151"/>
            </a:xfrm>
            <a:prstGeom prst="curvedConnector3">
              <a:avLst>
                <a:gd name="adj1" fmla="val -404829"/>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Curved Connector 24"/>
            <p:cNvCxnSpPr>
              <a:stCxn id="18" idx="0"/>
              <a:endCxn id="19" idx="0"/>
            </p:cNvCxnSpPr>
            <p:nvPr/>
          </p:nvCxnSpPr>
          <p:spPr>
            <a:xfrm rot="16200000" flipH="1" flipV="1">
              <a:off x="8982899" y="4831571"/>
              <a:ext cx="14289" cy="108583"/>
            </a:xfrm>
            <a:prstGeom prst="curvedConnector3">
              <a:avLst>
                <a:gd name="adj1" fmla="val -799916"/>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urved Connector 25"/>
            <p:cNvCxnSpPr>
              <a:stCxn id="19" idx="0"/>
              <a:endCxn id="20" idx="0"/>
            </p:cNvCxnSpPr>
            <p:nvPr/>
          </p:nvCxnSpPr>
          <p:spPr>
            <a:xfrm rot="16200000" flipH="1" flipV="1">
              <a:off x="8883842" y="4845860"/>
              <a:ext cx="4763" cy="99057"/>
            </a:xfrm>
            <a:prstGeom prst="curvedConnector3">
              <a:avLst>
                <a:gd name="adj1" fmla="val -2299769"/>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Curved Connector 26"/>
            <p:cNvCxnSpPr>
              <a:stCxn id="20" idx="0"/>
              <a:endCxn id="21" idx="0"/>
            </p:cNvCxnSpPr>
            <p:nvPr/>
          </p:nvCxnSpPr>
          <p:spPr>
            <a:xfrm rot="16200000" flipH="1" flipV="1">
              <a:off x="8780359" y="4854089"/>
              <a:ext cx="12654" cy="100018"/>
            </a:xfrm>
            <a:prstGeom prst="curvedConnector3">
              <a:avLst>
                <a:gd name="adj1" fmla="val -828007"/>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Curved Connector 27"/>
            <p:cNvCxnSpPr>
              <a:stCxn id="21" idx="0"/>
              <a:endCxn id="22" idx="0"/>
            </p:cNvCxnSpPr>
            <p:nvPr/>
          </p:nvCxnSpPr>
          <p:spPr>
            <a:xfrm rot="16200000" flipH="1" flipV="1">
              <a:off x="8682872" y="4860405"/>
              <a:ext cx="3785" cy="103824"/>
            </a:xfrm>
            <a:prstGeom prst="curvedConnector3">
              <a:avLst>
                <a:gd name="adj1" fmla="val -276819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5048250" y="3181615"/>
              <a:ext cx="0" cy="2628000"/>
            </a:xfrm>
            <a:prstGeom prst="straightConnector1">
              <a:avLst/>
            </a:prstGeom>
            <a:ln w="28575">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rot="5400000">
              <a:off x="7464465" y="3379430"/>
              <a:ext cx="0" cy="4860000"/>
            </a:xfrm>
            <a:prstGeom prst="straightConnector1">
              <a:avLst/>
            </a:prstGeom>
            <a:ln w="28575">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Rectangle 30"/>
                <p:cNvSpPr/>
                <p:nvPr/>
              </p:nvSpPr>
              <p:spPr>
                <a:xfrm>
                  <a:off x="5070131" y="3089448"/>
                  <a:ext cx="75322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𝐽</m:t>
                            </m:r>
                          </m:e>
                          <m:sub>
                            <m:r>
                              <a:rPr lang="pt-BR" i="1">
                                <a:latin typeface="Cambria Math" panose="02040503050406030204" pitchFamily="18" charset="0"/>
                                <a:ea typeface="Cambria Math" panose="02040503050406030204" pitchFamily="18" charset="0"/>
                              </a:rPr>
                              <m:t>𝑒</m:t>
                            </m:r>
                          </m:sub>
                        </m:sSub>
                        <m:r>
                          <a:rPr lang="pt-BR"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𝒂</m:t>
                        </m:r>
                        <m:r>
                          <a:rPr lang="pt-BR" i="1">
                            <a:latin typeface="Cambria Math" panose="02040503050406030204" pitchFamily="18" charset="0"/>
                            <a:ea typeface="Cambria Math" panose="02040503050406030204" pitchFamily="18" charset="0"/>
                          </a:rPr>
                          <m:t>)</m:t>
                        </m:r>
                      </m:oMath>
                    </m:oMathPara>
                  </a14:m>
                  <a:endParaRPr lang="nl-BE" dirty="0"/>
                </a:p>
              </p:txBody>
            </p:sp>
          </mc:Choice>
          <mc:Fallback xmlns="">
            <p:sp>
              <p:nvSpPr>
                <p:cNvPr id="31" name="Rectangle 30"/>
                <p:cNvSpPr>
                  <a:spLocks noRot="1" noChangeAspect="1" noMove="1" noResize="1" noEditPoints="1" noAdjustHandles="1" noChangeArrowheads="1" noChangeShapeType="1" noTextEdit="1"/>
                </p:cNvSpPr>
                <p:nvPr/>
              </p:nvSpPr>
              <p:spPr>
                <a:xfrm>
                  <a:off x="5070131" y="3089448"/>
                  <a:ext cx="753220" cy="369332"/>
                </a:xfrm>
                <a:prstGeom prst="rect">
                  <a:avLst/>
                </a:prstGeom>
                <a:blipFill>
                  <a:blip r:embed="rId2"/>
                  <a:stretch>
                    <a:fillRect b="-13333"/>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32" name="Rectangle 31"/>
                <p:cNvSpPr/>
                <p:nvPr/>
              </p:nvSpPr>
              <p:spPr>
                <a:xfrm>
                  <a:off x="9834234" y="5604557"/>
                  <a:ext cx="38023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𝒂</m:t>
                        </m:r>
                      </m:oMath>
                    </m:oMathPara>
                  </a14:m>
                  <a:endParaRPr lang="nl-BE" b="1" dirty="0"/>
                </a:p>
              </p:txBody>
            </p:sp>
          </mc:Choice>
          <mc:Fallback xmlns="">
            <p:sp>
              <p:nvSpPr>
                <p:cNvPr id="32" name="Rectangle 31"/>
                <p:cNvSpPr>
                  <a:spLocks noRot="1" noChangeAspect="1" noMove="1" noResize="1" noEditPoints="1" noAdjustHandles="1" noChangeArrowheads="1" noChangeShapeType="1" noTextEdit="1"/>
                </p:cNvSpPr>
                <p:nvPr/>
              </p:nvSpPr>
              <p:spPr>
                <a:xfrm>
                  <a:off x="9834234" y="5604557"/>
                  <a:ext cx="380232" cy="369332"/>
                </a:xfrm>
                <a:prstGeom prst="rect">
                  <a:avLst/>
                </a:prstGeom>
                <a:blipFill>
                  <a:blip r:embed="rId3"/>
                  <a:stretch>
                    <a:fillRect/>
                  </a:stretch>
                </a:blipFill>
              </p:spPr>
              <p:txBody>
                <a:bodyPr/>
                <a:lstStyle/>
                <a:p>
                  <a:r>
                    <a:rPr lang="nl-BE">
                      <a:noFill/>
                    </a:rPr>
                    <a:t> </a:t>
                  </a:r>
                </a:p>
              </p:txBody>
            </p:sp>
          </mc:Fallback>
        </mc:AlternateContent>
        <p:cxnSp>
          <p:nvCxnSpPr>
            <p:cNvPr id="33" name="Straight Connector 32"/>
            <p:cNvCxnSpPr/>
            <p:nvPr/>
          </p:nvCxnSpPr>
          <p:spPr>
            <a:xfrm>
              <a:off x="5784878" y="5282575"/>
              <a:ext cx="0" cy="54000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6985028" y="5620288"/>
              <a:ext cx="0" cy="18000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5" name="Flowchart: Connector 34"/>
            <p:cNvSpPr/>
            <p:nvPr/>
          </p:nvSpPr>
          <p:spPr>
            <a:xfrm>
              <a:off x="5742016" y="5215477"/>
              <a:ext cx="85725" cy="101516"/>
            </a:xfrm>
            <a:prstGeom prst="flowChartConnector">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6" name="TextBox 35"/>
            <p:cNvSpPr txBox="1"/>
            <p:nvPr/>
          </p:nvSpPr>
          <p:spPr>
            <a:xfrm>
              <a:off x="5067300" y="5829820"/>
              <a:ext cx="1438882" cy="307777"/>
            </a:xfrm>
            <a:prstGeom prst="rect">
              <a:avLst/>
            </a:prstGeom>
            <a:noFill/>
          </p:spPr>
          <p:txBody>
            <a:bodyPr wrap="square" rtlCol="0">
              <a:spAutoFit/>
            </a:bodyPr>
            <a:lstStyle/>
            <a:p>
              <a:pPr algn="ctr"/>
              <a:r>
                <a:rPr lang="pt-BR" sz="1400" dirty="0"/>
                <a:t>mínimo local</a:t>
              </a:r>
              <a:endParaRPr lang="nl-BE" sz="1400" dirty="0"/>
            </a:p>
          </p:txBody>
        </p:sp>
        <p:sp>
          <p:nvSpPr>
            <p:cNvPr id="37" name="TextBox 36"/>
            <p:cNvSpPr txBox="1"/>
            <p:nvPr/>
          </p:nvSpPr>
          <p:spPr>
            <a:xfrm>
              <a:off x="6031541" y="5812790"/>
              <a:ext cx="1935549" cy="307777"/>
            </a:xfrm>
            <a:prstGeom prst="rect">
              <a:avLst/>
            </a:prstGeom>
            <a:noFill/>
          </p:spPr>
          <p:txBody>
            <a:bodyPr wrap="square" rtlCol="0">
              <a:spAutoFit/>
            </a:bodyPr>
            <a:lstStyle/>
            <a:p>
              <a:pPr algn="ctr"/>
              <a:r>
                <a:rPr lang="pt-BR" sz="1400" dirty="0"/>
                <a:t>mínimo global</a:t>
              </a:r>
              <a:endParaRPr lang="nl-BE" sz="1400" dirty="0"/>
            </a:p>
          </p:txBody>
        </p:sp>
        <p:sp>
          <p:nvSpPr>
            <p:cNvPr id="38" name="Flowchart: Connector 37"/>
            <p:cNvSpPr/>
            <p:nvPr/>
          </p:nvSpPr>
          <p:spPr>
            <a:xfrm>
              <a:off x="6932641" y="5558377"/>
              <a:ext cx="85725" cy="101516"/>
            </a:xfrm>
            <a:prstGeom prst="flowChartConnector">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9" name="TextBox 38"/>
            <p:cNvSpPr txBox="1"/>
            <p:nvPr/>
          </p:nvSpPr>
          <p:spPr>
            <a:xfrm>
              <a:off x="8041560" y="4972605"/>
              <a:ext cx="1935549" cy="307777"/>
            </a:xfrm>
            <a:prstGeom prst="rect">
              <a:avLst/>
            </a:prstGeom>
            <a:noFill/>
          </p:spPr>
          <p:txBody>
            <a:bodyPr wrap="square" rtlCol="0">
              <a:spAutoFit/>
            </a:bodyPr>
            <a:lstStyle/>
            <a:p>
              <a:pPr algn="ctr"/>
              <a:r>
                <a:rPr lang="pt-BR" sz="1400" dirty="0"/>
                <a:t>platô</a:t>
              </a:r>
              <a:endParaRPr lang="nl-BE" sz="1400" dirty="0"/>
            </a:p>
          </p:txBody>
        </p:sp>
      </p:grpSp>
    </p:spTree>
    <p:extLst>
      <p:ext uri="{BB962C8B-B14F-4D97-AF65-F5344CB8AC3E}">
        <p14:creationId xmlns:p14="http://schemas.microsoft.com/office/powerpoint/2010/main" val="389592372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357189" y="1374591"/>
            <a:ext cx="5180153" cy="5190740"/>
            <a:chOff x="5430999" y="2878240"/>
            <a:chExt cx="5180153" cy="5190740"/>
          </a:xfrm>
        </p:grpSpPr>
        <p:grpSp>
          <p:nvGrpSpPr>
            <p:cNvPr id="4" name="Group 3"/>
            <p:cNvGrpSpPr/>
            <p:nvPr/>
          </p:nvGrpSpPr>
          <p:grpSpPr>
            <a:xfrm>
              <a:off x="5567384" y="3103324"/>
              <a:ext cx="4470595" cy="4965656"/>
              <a:chOff x="5567384" y="3103324"/>
              <a:chExt cx="4470595" cy="4965656"/>
            </a:xfrm>
          </p:grpSpPr>
          <p:grpSp>
            <p:nvGrpSpPr>
              <p:cNvPr id="5" name="Group 4"/>
              <p:cNvGrpSpPr/>
              <p:nvPr/>
            </p:nvGrpSpPr>
            <p:grpSpPr>
              <a:xfrm>
                <a:off x="6299200" y="3937084"/>
                <a:ext cx="2806700" cy="4131896"/>
                <a:chOff x="6299200" y="3937084"/>
                <a:chExt cx="2806700" cy="4131896"/>
              </a:xfrm>
            </p:grpSpPr>
            <p:grpSp>
              <p:nvGrpSpPr>
                <p:cNvPr id="10" name="Group 9"/>
                <p:cNvGrpSpPr/>
                <p:nvPr/>
              </p:nvGrpSpPr>
              <p:grpSpPr>
                <a:xfrm>
                  <a:off x="6299200" y="4001293"/>
                  <a:ext cx="2806700" cy="4067687"/>
                  <a:chOff x="5943600" y="2032000"/>
                  <a:chExt cx="2806700" cy="4067687"/>
                </a:xfrm>
              </p:grpSpPr>
              <p:sp>
                <p:nvSpPr>
                  <p:cNvPr id="20" name="Oval 19"/>
                  <p:cNvSpPr/>
                  <p:nvPr/>
                </p:nvSpPr>
                <p:spPr>
                  <a:xfrm>
                    <a:off x="6012753" y="2032000"/>
                    <a:ext cx="2661347" cy="3911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1" name="Rectangle 20"/>
                  <p:cNvSpPr/>
                  <p:nvPr/>
                </p:nvSpPr>
                <p:spPr>
                  <a:xfrm>
                    <a:off x="5943600" y="3415504"/>
                    <a:ext cx="2806700" cy="26841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cxnSp>
              <p:nvCxnSpPr>
                <p:cNvPr id="11" name="Straight Arrow Connector 10"/>
                <p:cNvCxnSpPr/>
                <p:nvPr/>
              </p:nvCxnSpPr>
              <p:spPr>
                <a:xfrm flipV="1">
                  <a:off x="6431853" y="4102100"/>
                  <a:ext cx="629347" cy="92710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8305800" y="4089400"/>
                  <a:ext cx="685800" cy="927100"/>
                </a:xfrm>
                <a:prstGeom prst="straightConnector1">
                  <a:avLst/>
                </a:prstGeom>
                <a:ln w="28575">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3" name="Flowchart: Connector 12"/>
                <p:cNvSpPr/>
                <p:nvPr/>
              </p:nvSpPr>
              <p:spPr>
                <a:xfrm>
                  <a:off x="6713188" y="4527592"/>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 name="Flowchart: Connector 13"/>
                <p:cNvSpPr/>
                <p:nvPr/>
              </p:nvSpPr>
              <p:spPr>
                <a:xfrm>
                  <a:off x="8562975" y="4464134"/>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5" name="Straight Arrow Connector 14"/>
                <p:cNvCxnSpPr/>
                <p:nvPr/>
              </p:nvCxnSpPr>
              <p:spPr>
                <a:xfrm>
                  <a:off x="7286625" y="3991768"/>
                  <a:ext cx="866775" cy="0"/>
                </a:xfrm>
                <a:prstGeom prst="straightConnector1">
                  <a:avLst/>
                </a:prstGeom>
                <a:ln w="28575">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6" name="Flowchart: Connector 15"/>
                <p:cNvSpPr/>
                <p:nvPr/>
              </p:nvSpPr>
              <p:spPr>
                <a:xfrm>
                  <a:off x="7645400" y="3937084"/>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cxnSp>
            <p:nvCxnSpPr>
              <p:cNvPr id="6" name="Straight Arrow Connector 5"/>
              <p:cNvCxnSpPr/>
              <p:nvPr/>
            </p:nvCxnSpPr>
            <p:spPr>
              <a:xfrm>
                <a:off x="5600700" y="3357184"/>
                <a:ext cx="0" cy="201600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flipH="1">
                <a:off x="5600700" y="5373686"/>
                <a:ext cx="4104000" cy="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Rectangle 7"/>
                  <p:cNvSpPr/>
                  <p:nvPr/>
                </p:nvSpPr>
                <p:spPr>
                  <a:xfrm>
                    <a:off x="5567384" y="3103324"/>
                    <a:ext cx="69371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rPr>
                            <m:t>𝑓</m:t>
                          </m:r>
                          <m:r>
                            <a:rPr lang="pt-BR" b="0" i="1" smtClean="0">
                              <a:latin typeface="Cambria Math" panose="02040503050406030204" pitchFamily="18" charset="0"/>
                            </a:rPr>
                            <m:t>(</m:t>
                          </m:r>
                          <m:r>
                            <a:rPr lang="pt-BR" b="0" i="1" smtClean="0">
                              <a:latin typeface="Cambria Math" panose="02040503050406030204" pitchFamily="18" charset="0"/>
                            </a:rPr>
                            <m:t>𝑥</m:t>
                          </m:r>
                          <m:r>
                            <a:rPr lang="pt-BR" b="0" i="1" smtClean="0">
                              <a:latin typeface="Cambria Math" panose="02040503050406030204" pitchFamily="18" charset="0"/>
                            </a:rPr>
                            <m:t>)</m:t>
                          </m:r>
                        </m:oMath>
                      </m:oMathPara>
                    </a14:m>
                    <a:endParaRPr lang="nl-BE" dirty="0"/>
                  </a:p>
                </p:txBody>
              </p:sp>
            </mc:Choice>
            <mc:Fallback xmlns="">
              <p:sp>
                <p:nvSpPr>
                  <p:cNvPr id="8" name="Rectangle 7"/>
                  <p:cNvSpPr>
                    <a:spLocks noRot="1" noChangeAspect="1" noMove="1" noResize="1" noEditPoints="1" noAdjustHandles="1" noChangeArrowheads="1" noChangeShapeType="1" noTextEdit="1"/>
                  </p:cNvSpPr>
                  <p:nvPr/>
                </p:nvSpPr>
                <p:spPr>
                  <a:xfrm>
                    <a:off x="5567384" y="3103324"/>
                    <a:ext cx="693716" cy="369332"/>
                  </a:xfrm>
                  <a:prstGeom prst="rect">
                    <a:avLst/>
                  </a:prstGeom>
                  <a:blipFill>
                    <a:blip r:embed="rId3"/>
                    <a:stretch>
                      <a:fillRect b="-13333"/>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9" name="Rectangle 8"/>
                  <p:cNvSpPr/>
                  <p:nvPr/>
                </p:nvSpPr>
                <p:spPr>
                  <a:xfrm>
                    <a:off x="9669994" y="5189020"/>
                    <a:ext cx="36798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i="1">
                              <a:latin typeface="Cambria Math" panose="02040503050406030204" pitchFamily="18" charset="0"/>
                            </a:rPr>
                            <m:t>𝑥</m:t>
                          </m:r>
                        </m:oMath>
                      </m:oMathPara>
                    </a14:m>
                    <a:endParaRPr lang="nl-BE" dirty="0"/>
                  </a:p>
                </p:txBody>
              </p:sp>
            </mc:Choice>
            <mc:Fallback xmlns="">
              <p:sp>
                <p:nvSpPr>
                  <p:cNvPr id="9" name="Rectangle 8"/>
                  <p:cNvSpPr>
                    <a:spLocks noRot="1" noChangeAspect="1" noMove="1" noResize="1" noEditPoints="1" noAdjustHandles="1" noChangeArrowheads="1" noChangeShapeType="1" noTextEdit="1"/>
                  </p:cNvSpPr>
                  <p:nvPr/>
                </p:nvSpPr>
                <p:spPr>
                  <a:xfrm>
                    <a:off x="9669994" y="5189020"/>
                    <a:ext cx="367985" cy="369332"/>
                  </a:xfrm>
                  <a:prstGeom prst="rect">
                    <a:avLst/>
                  </a:prstGeom>
                  <a:blipFill>
                    <a:blip r:embed="rId6"/>
                    <a:stretch>
                      <a:fillRect/>
                    </a:stretch>
                  </a:blipFill>
                </p:spPr>
                <p:txBody>
                  <a:bodyPr/>
                  <a:lstStyle/>
                  <a:p>
                    <a:r>
                      <a:rPr lang="nl-BE">
                        <a:noFill/>
                      </a:rPr>
                      <a:t> </a:t>
                    </a:r>
                  </a:p>
                </p:txBody>
              </p:sp>
            </mc:Fallback>
          </mc:AlternateContent>
        </p:grpSp>
        <mc:AlternateContent xmlns:mc="http://schemas.openxmlformats.org/markup-compatibility/2006" xmlns:a14="http://schemas.microsoft.com/office/drawing/2010/main">
          <mc:Choice Requires="a14">
            <p:sp>
              <p:nvSpPr>
                <p:cNvPr id="22" name="TextBox 21"/>
                <p:cNvSpPr txBox="1"/>
                <p:nvPr/>
              </p:nvSpPr>
              <p:spPr>
                <a:xfrm>
                  <a:off x="5430999" y="3591350"/>
                  <a:ext cx="1717458" cy="95410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pt-BR" sz="1400" i="1">
                            <a:latin typeface="Cambria Math" panose="02040503050406030204" pitchFamily="18" charset="0"/>
                            <a:ea typeface="Cambria Math" panose="02040503050406030204" pitchFamily="18" charset="0"/>
                          </a:rPr>
                          <m:t>𝛻</m:t>
                        </m:r>
                        <m:r>
                          <a:rPr lang="pt-BR" sz="1400" i="1">
                            <a:latin typeface="Cambria Math" panose="02040503050406030204" pitchFamily="18" charset="0"/>
                            <a:ea typeface="Cambria Math" panose="02040503050406030204" pitchFamily="18" charset="0"/>
                          </a:rPr>
                          <m:t>𝑓</m:t>
                        </m:r>
                        <m:r>
                          <a:rPr lang="pt-BR" sz="1400" i="1">
                            <a:latin typeface="Cambria Math" panose="02040503050406030204" pitchFamily="18" charset="0"/>
                            <a:ea typeface="Cambria Math" panose="02040503050406030204" pitchFamily="18" charset="0"/>
                          </a:rPr>
                          <m:t>&gt;0</m:t>
                        </m:r>
                      </m:oMath>
                    </m:oMathPara>
                  </a14:m>
                  <a:endParaRPr lang="en-US" sz="1400" dirty="0"/>
                </a:p>
                <a:p>
                  <a:pPr algn="ctr"/>
                  <a:r>
                    <a:rPr lang="en-US" sz="1400" dirty="0" err="1"/>
                    <a:t>gradiente</a:t>
                  </a:r>
                  <a:r>
                    <a:rPr lang="en-US" sz="1400" dirty="0"/>
                    <a:t> </a:t>
                  </a:r>
                  <a:r>
                    <a:rPr lang="en-US" sz="1400" dirty="0" err="1"/>
                    <a:t>positivo</a:t>
                  </a:r>
                  <a:endParaRPr lang="en-US" sz="1400" dirty="0"/>
                </a:p>
                <a:p>
                  <a:pPr algn="ctr"/>
                  <a:r>
                    <a:rPr lang="en-US" sz="1400" dirty="0"/>
                    <a:t>=</a:t>
                  </a:r>
                </a:p>
                <a:p>
                  <a:pPr algn="ctr"/>
                  <a:r>
                    <a:rPr lang="en-US" sz="1400" dirty="0" err="1"/>
                    <a:t>siga</a:t>
                  </a:r>
                  <a:r>
                    <a:rPr lang="en-US" sz="1400" dirty="0"/>
                    <a:t> </a:t>
                  </a:r>
                  <a:r>
                    <a:rPr lang="en-US" sz="1400" dirty="0" err="1"/>
                    <a:t>em</a:t>
                  </a:r>
                  <a:r>
                    <a:rPr lang="en-US" sz="1400" dirty="0"/>
                    <a:t> </a:t>
                  </a:r>
                  <a:r>
                    <a:rPr lang="en-US" sz="1400" dirty="0" err="1"/>
                    <a:t>frente</a:t>
                  </a:r>
                  <a:endParaRPr lang="nl-BE" sz="1400" dirty="0"/>
                </a:p>
              </p:txBody>
            </p:sp>
          </mc:Choice>
          <mc:Fallback xmlns="">
            <p:sp>
              <p:nvSpPr>
                <p:cNvPr id="22" name="TextBox 21"/>
                <p:cNvSpPr txBox="1">
                  <a:spLocks noRot="1" noChangeAspect="1" noMove="1" noResize="1" noEditPoints="1" noAdjustHandles="1" noChangeArrowheads="1" noChangeShapeType="1" noTextEdit="1"/>
                </p:cNvSpPr>
                <p:nvPr/>
              </p:nvSpPr>
              <p:spPr>
                <a:xfrm>
                  <a:off x="5430999" y="3591350"/>
                  <a:ext cx="1717458" cy="954107"/>
                </a:xfrm>
                <a:prstGeom prst="rect">
                  <a:avLst/>
                </a:prstGeom>
                <a:blipFill>
                  <a:blip r:embed="rId7"/>
                  <a:stretch>
                    <a:fillRect b="-5769"/>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23" name="TextBox 22"/>
                <p:cNvSpPr txBox="1"/>
                <p:nvPr/>
              </p:nvSpPr>
              <p:spPr>
                <a:xfrm>
                  <a:off x="8609519" y="3690209"/>
                  <a:ext cx="2001633" cy="95410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pt-BR" sz="1400" i="1">
                            <a:latin typeface="Cambria Math" panose="02040503050406030204" pitchFamily="18" charset="0"/>
                            <a:ea typeface="Cambria Math" panose="02040503050406030204" pitchFamily="18" charset="0"/>
                          </a:rPr>
                          <m:t>𝛻</m:t>
                        </m:r>
                        <m:r>
                          <a:rPr lang="pt-BR" sz="1400" i="1">
                            <a:latin typeface="Cambria Math" panose="02040503050406030204" pitchFamily="18" charset="0"/>
                            <a:ea typeface="Cambria Math" panose="02040503050406030204" pitchFamily="18" charset="0"/>
                          </a:rPr>
                          <m:t>𝑓</m:t>
                        </m:r>
                        <m:r>
                          <a:rPr lang="pt-BR" sz="1400" i="1">
                            <a:latin typeface="Cambria Math" panose="02040503050406030204" pitchFamily="18" charset="0"/>
                            <a:ea typeface="Cambria Math" panose="02040503050406030204" pitchFamily="18" charset="0"/>
                          </a:rPr>
                          <m:t>&lt;0</m:t>
                        </m:r>
                      </m:oMath>
                    </m:oMathPara>
                  </a14:m>
                  <a:endParaRPr lang="en-US" sz="1400" dirty="0"/>
                </a:p>
                <a:p>
                  <a:pPr algn="ctr"/>
                  <a:r>
                    <a:rPr lang="en-US" sz="1400" dirty="0" err="1"/>
                    <a:t>gradiente</a:t>
                  </a:r>
                  <a:r>
                    <a:rPr lang="en-US" sz="1400" dirty="0"/>
                    <a:t> </a:t>
                  </a:r>
                  <a:r>
                    <a:rPr lang="en-US" sz="1400" dirty="0" err="1"/>
                    <a:t>negativo</a:t>
                  </a:r>
                  <a:endParaRPr lang="en-US" sz="1400" dirty="0"/>
                </a:p>
                <a:p>
                  <a:pPr algn="ctr"/>
                  <a:r>
                    <a:rPr lang="en-US" sz="1400" dirty="0"/>
                    <a:t>=</a:t>
                  </a:r>
                </a:p>
                <a:p>
                  <a:pPr algn="ctr"/>
                  <a:r>
                    <a:rPr lang="en-US" sz="1400" dirty="0" err="1"/>
                    <a:t>siga</a:t>
                  </a:r>
                  <a:r>
                    <a:rPr lang="en-US" sz="1400" dirty="0"/>
                    <a:t> no </a:t>
                  </a:r>
                  <a:r>
                    <a:rPr lang="en-US" sz="1400" dirty="0" err="1"/>
                    <a:t>sentido</a:t>
                  </a:r>
                  <a:r>
                    <a:rPr lang="en-US" sz="1400" dirty="0"/>
                    <a:t> </a:t>
                  </a:r>
                  <a:r>
                    <a:rPr lang="en-US" sz="1400" dirty="0" err="1"/>
                    <a:t>contrário</a:t>
                  </a:r>
                  <a:endParaRPr lang="nl-BE" sz="1400" dirty="0"/>
                </a:p>
              </p:txBody>
            </p:sp>
          </mc:Choice>
          <mc:Fallback xmlns="">
            <p:sp>
              <p:nvSpPr>
                <p:cNvPr id="23" name="TextBox 22"/>
                <p:cNvSpPr txBox="1">
                  <a:spLocks noRot="1" noChangeAspect="1" noMove="1" noResize="1" noEditPoints="1" noAdjustHandles="1" noChangeArrowheads="1" noChangeShapeType="1" noTextEdit="1"/>
                </p:cNvSpPr>
                <p:nvPr/>
              </p:nvSpPr>
              <p:spPr>
                <a:xfrm>
                  <a:off x="8609519" y="3690209"/>
                  <a:ext cx="2001633" cy="954107"/>
                </a:xfrm>
                <a:prstGeom prst="rect">
                  <a:avLst/>
                </a:prstGeom>
                <a:blipFill>
                  <a:blip r:embed="rId8"/>
                  <a:stretch>
                    <a:fillRect b="-5732"/>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24" name="TextBox 23"/>
                <p:cNvSpPr txBox="1"/>
                <p:nvPr/>
              </p:nvSpPr>
              <p:spPr>
                <a:xfrm>
                  <a:off x="7048803" y="2878240"/>
                  <a:ext cx="1300446" cy="95410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pt-BR" sz="1400" i="1">
                            <a:latin typeface="Cambria Math" panose="02040503050406030204" pitchFamily="18" charset="0"/>
                            <a:ea typeface="Cambria Math" panose="02040503050406030204" pitchFamily="18" charset="0"/>
                          </a:rPr>
                          <m:t>𝛻</m:t>
                        </m:r>
                        <m:r>
                          <a:rPr lang="pt-BR" sz="1400" i="1">
                            <a:latin typeface="Cambria Math" panose="02040503050406030204" pitchFamily="18" charset="0"/>
                            <a:ea typeface="Cambria Math" panose="02040503050406030204" pitchFamily="18" charset="0"/>
                          </a:rPr>
                          <m:t>𝑓</m:t>
                        </m:r>
                        <m:r>
                          <a:rPr lang="pt-BR" sz="1400" i="1">
                            <a:latin typeface="Cambria Math" panose="02040503050406030204" pitchFamily="18" charset="0"/>
                            <a:ea typeface="Cambria Math" panose="02040503050406030204" pitchFamily="18" charset="0"/>
                          </a:rPr>
                          <m:t>=0</m:t>
                        </m:r>
                      </m:oMath>
                    </m:oMathPara>
                  </a14:m>
                  <a:endParaRPr lang="en-US" sz="1400" dirty="0"/>
                </a:p>
                <a:p>
                  <a:pPr algn="ctr"/>
                  <a:r>
                    <a:rPr lang="en-US" sz="1400" dirty="0" err="1"/>
                    <a:t>gradiente</a:t>
                  </a:r>
                  <a:r>
                    <a:rPr lang="en-US" sz="1400" dirty="0"/>
                    <a:t> </a:t>
                  </a:r>
                  <a:r>
                    <a:rPr lang="en-US" sz="1400" dirty="0" err="1"/>
                    <a:t>nulo</a:t>
                  </a:r>
                  <a:endParaRPr lang="en-US" sz="1400" dirty="0"/>
                </a:p>
                <a:p>
                  <a:pPr algn="ctr"/>
                  <a:r>
                    <a:rPr lang="en-US" sz="1400" dirty="0"/>
                    <a:t>= </a:t>
                  </a:r>
                </a:p>
                <a:p>
                  <a:pPr algn="ctr"/>
                  <a:r>
                    <a:rPr lang="en-US" sz="1400" dirty="0" err="1"/>
                    <a:t>máximo</a:t>
                  </a:r>
                  <a:endParaRPr lang="nl-BE" sz="1400" dirty="0"/>
                </a:p>
              </p:txBody>
            </p:sp>
          </mc:Choice>
          <mc:Fallback xmlns="">
            <p:sp>
              <p:nvSpPr>
                <p:cNvPr id="24" name="TextBox 23"/>
                <p:cNvSpPr txBox="1">
                  <a:spLocks noRot="1" noChangeAspect="1" noMove="1" noResize="1" noEditPoints="1" noAdjustHandles="1" noChangeArrowheads="1" noChangeShapeType="1" noTextEdit="1"/>
                </p:cNvSpPr>
                <p:nvPr/>
              </p:nvSpPr>
              <p:spPr>
                <a:xfrm>
                  <a:off x="7048803" y="2878240"/>
                  <a:ext cx="1300446" cy="954107"/>
                </a:xfrm>
                <a:prstGeom prst="rect">
                  <a:avLst/>
                </a:prstGeom>
                <a:blipFill>
                  <a:blip r:embed="rId9"/>
                  <a:stretch>
                    <a:fillRect b="-5769"/>
                  </a:stretch>
                </a:blipFill>
              </p:spPr>
              <p:txBody>
                <a:bodyPr/>
                <a:lstStyle/>
                <a:p>
                  <a:r>
                    <a:rPr lang="nl-BE">
                      <a:noFill/>
                    </a:rPr>
                    <a:t> </a:t>
                  </a:r>
                </a:p>
              </p:txBody>
            </p:sp>
          </mc:Fallback>
        </mc:AlternateContent>
      </p:grpSp>
      <p:grpSp>
        <p:nvGrpSpPr>
          <p:cNvPr id="51" name="Group 50"/>
          <p:cNvGrpSpPr/>
          <p:nvPr/>
        </p:nvGrpSpPr>
        <p:grpSpPr>
          <a:xfrm>
            <a:off x="6071545" y="644806"/>
            <a:ext cx="5640437" cy="4262159"/>
            <a:chOff x="5482823" y="644806"/>
            <a:chExt cx="5640437" cy="4262159"/>
          </a:xfrm>
        </p:grpSpPr>
        <p:cxnSp>
          <p:nvCxnSpPr>
            <p:cNvPr id="36" name="Straight Arrow Connector 35"/>
            <p:cNvCxnSpPr/>
            <p:nvPr/>
          </p:nvCxnSpPr>
          <p:spPr>
            <a:xfrm>
              <a:off x="6854791" y="3502818"/>
              <a:ext cx="501018" cy="88673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flipH="1">
              <a:off x="9054972" y="3513655"/>
              <a:ext cx="413575" cy="79770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nvGrpSpPr>
            <p:cNvPr id="35" name="Group 34"/>
            <p:cNvGrpSpPr/>
            <p:nvPr/>
          </p:nvGrpSpPr>
          <p:grpSpPr>
            <a:xfrm rot="10800000">
              <a:off x="6769100" y="644806"/>
              <a:ext cx="2806700" cy="4067687"/>
              <a:chOff x="5943600" y="2032000"/>
              <a:chExt cx="2806700" cy="4067687"/>
            </a:xfrm>
          </p:grpSpPr>
          <p:sp>
            <p:nvSpPr>
              <p:cNvPr id="45" name="Oval 44"/>
              <p:cNvSpPr/>
              <p:nvPr/>
            </p:nvSpPr>
            <p:spPr>
              <a:xfrm>
                <a:off x="6012753" y="2032000"/>
                <a:ext cx="2661347" cy="3911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6" name="Rectangle 45"/>
              <p:cNvSpPr/>
              <p:nvPr/>
            </p:nvSpPr>
            <p:spPr>
              <a:xfrm>
                <a:off x="5943600" y="3415504"/>
                <a:ext cx="2806700" cy="26841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sp>
          <p:nvSpPr>
            <p:cNvPr id="38" name="Flowchart: Connector 37"/>
            <p:cNvSpPr/>
            <p:nvPr/>
          </p:nvSpPr>
          <p:spPr>
            <a:xfrm>
              <a:off x="7062438" y="3876205"/>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9" name="Flowchart: Connector 38"/>
            <p:cNvSpPr/>
            <p:nvPr/>
          </p:nvSpPr>
          <p:spPr>
            <a:xfrm>
              <a:off x="9236075" y="3812747"/>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40" name="Straight Arrow Connector 39"/>
            <p:cNvCxnSpPr/>
            <p:nvPr/>
          </p:nvCxnSpPr>
          <p:spPr>
            <a:xfrm>
              <a:off x="7756525" y="4724681"/>
              <a:ext cx="866775" cy="0"/>
            </a:xfrm>
            <a:prstGeom prst="straightConnector1">
              <a:avLst/>
            </a:prstGeom>
            <a:ln w="28575">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1" name="Flowchart: Connector 40"/>
            <p:cNvSpPr/>
            <p:nvPr/>
          </p:nvSpPr>
          <p:spPr>
            <a:xfrm>
              <a:off x="8115300" y="4669997"/>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31" name="Straight Arrow Connector 30"/>
            <p:cNvCxnSpPr/>
            <p:nvPr/>
          </p:nvCxnSpPr>
          <p:spPr>
            <a:xfrm>
              <a:off x="5632450" y="2705797"/>
              <a:ext cx="0" cy="201600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flipH="1">
              <a:off x="5688730" y="4722299"/>
              <a:ext cx="4572000" cy="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Rectangle 32"/>
                <p:cNvSpPr/>
                <p:nvPr/>
              </p:nvSpPr>
              <p:spPr>
                <a:xfrm>
                  <a:off x="5612617" y="2534819"/>
                  <a:ext cx="69371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rPr>
                          <m:t>𝑓</m:t>
                        </m:r>
                        <m:r>
                          <a:rPr lang="pt-BR" b="0" i="1" smtClean="0">
                            <a:latin typeface="Cambria Math" panose="02040503050406030204" pitchFamily="18" charset="0"/>
                          </a:rPr>
                          <m:t>(</m:t>
                        </m:r>
                        <m:r>
                          <a:rPr lang="pt-BR" b="0" i="1" smtClean="0">
                            <a:latin typeface="Cambria Math" panose="02040503050406030204" pitchFamily="18" charset="0"/>
                          </a:rPr>
                          <m:t>𝑥</m:t>
                        </m:r>
                        <m:r>
                          <a:rPr lang="pt-BR" b="0" i="1" smtClean="0">
                            <a:latin typeface="Cambria Math" panose="02040503050406030204" pitchFamily="18" charset="0"/>
                          </a:rPr>
                          <m:t>)</m:t>
                        </m:r>
                      </m:oMath>
                    </m:oMathPara>
                  </a14:m>
                  <a:endParaRPr lang="nl-BE" dirty="0"/>
                </a:p>
              </p:txBody>
            </p:sp>
          </mc:Choice>
          <mc:Fallback xmlns="">
            <p:sp>
              <p:nvSpPr>
                <p:cNvPr id="33" name="Rectangle 32"/>
                <p:cNvSpPr>
                  <a:spLocks noRot="1" noChangeAspect="1" noMove="1" noResize="1" noEditPoints="1" noAdjustHandles="1" noChangeArrowheads="1" noChangeShapeType="1" noTextEdit="1"/>
                </p:cNvSpPr>
                <p:nvPr/>
              </p:nvSpPr>
              <p:spPr>
                <a:xfrm>
                  <a:off x="5612617" y="2534819"/>
                  <a:ext cx="693716" cy="369332"/>
                </a:xfrm>
                <a:prstGeom prst="rect">
                  <a:avLst/>
                </a:prstGeom>
                <a:blipFill>
                  <a:blip r:embed="rId10"/>
                  <a:stretch>
                    <a:fillRect b="-13333"/>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34" name="Rectangle 33"/>
                <p:cNvSpPr/>
                <p:nvPr/>
              </p:nvSpPr>
              <p:spPr>
                <a:xfrm>
                  <a:off x="10139894" y="4537633"/>
                  <a:ext cx="36798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i="1">
                            <a:latin typeface="Cambria Math" panose="02040503050406030204" pitchFamily="18" charset="0"/>
                          </a:rPr>
                          <m:t>𝑥</m:t>
                        </m:r>
                      </m:oMath>
                    </m:oMathPara>
                  </a14:m>
                  <a:endParaRPr lang="nl-BE" dirty="0"/>
                </a:p>
              </p:txBody>
            </p:sp>
          </mc:Choice>
          <mc:Fallback xmlns="">
            <p:sp>
              <p:nvSpPr>
                <p:cNvPr id="34" name="Rectangle 33"/>
                <p:cNvSpPr>
                  <a:spLocks noRot="1" noChangeAspect="1" noMove="1" noResize="1" noEditPoints="1" noAdjustHandles="1" noChangeArrowheads="1" noChangeShapeType="1" noTextEdit="1"/>
                </p:cNvSpPr>
                <p:nvPr/>
              </p:nvSpPr>
              <p:spPr>
                <a:xfrm>
                  <a:off x="10139894" y="4537633"/>
                  <a:ext cx="367985" cy="369332"/>
                </a:xfrm>
                <a:prstGeom prst="rect">
                  <a:avLst/>
                </a:prstGeom>
                <a:blipFill>
                  <a:blip r:embed="rId11"/>
                  <a:stretch>
                    <a:fillRect/>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27" name="TextBox 26"/>
                <p:cNvSpPr txBox="1"/>
                <p:nvPr/>
              </p:nvSpPr>
              <p:spPr>
                <a:xfrm>
                  <a:off x="5482823" y="3543300"/>
                  <a:ext cx="1717458" cy="95410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pt-BR" sz="1400" i="1">
                            <a:latin typeface="Cambria Math" panose="02040503050406030204" pitchFamily="18" charset="0"/>
                            <a:ea typeface="Cambria Math" panose="02040503050406030204" pitchFamily="18" charset="0"/>
                          </a:rPr>
                          <m:t>−</m:t>
                        </m:r>
                        <m:r>
                          <a:rPr lang="pt-BR" sz="1400" i="1">
                            <a:latin typeface="Cambria Math" panose="02040503050406030204" pitchFamily="18" charset="0"/>
                            <a:ea typeface="Cambria Math" panose="02040503050406030204" pitchFamily="18" charset="0"/>
                          </a:rPr>
                          <m:t>𝛻</m:t>
                        </m:r>
                        <m:r>
                          <a:rPr lang="pt-BR" sz="1400" i="1">
                            <a:latin typeface="Cambria Math" panose="02040503050406030204" pitchFamily="18" charset="0"/>
                            <a:ea typeface="Cambria Math" panose="02040503050406030204" pitchFamily="18" charset="0"/>
                          </a:rPr>
                          <m:t>𝑓</m:t>
                        </m:r>
                        <m:r>
                          <a:rPr lang="pt-BR" sz="1400" i="1">
                            <a:latin typeface="Cambria Math" panose="02040503050406030204" pitchFamily="18" charset="0"/>
                            <a:ea typeface="Cambria Math" panose="02040503050406030204" pitchFamily="18" charset="0"/>
                          </a:rPr>
                          <m:t>&lt;0</m:t>
                        </m:r>
                      </m:oMath>
                    </m:oMathPara>
                  </a14:m>
                  <a:endParaRPr lang="en-US" sz="1400" dirty="0"/>
                </a:p>
                <a:p>
                  <a:pPr algn="ctr"/>
                  <a:r>
                    <a:rPr lang="en-US" sz="1400" dirty="0" err="1"/>
                    <a:t>gradiente</a:t>
                  </a:r>
                  <a:r>
                    <a:rPr lang="en-US" sz="1400" dirty="0"/>
                    <a:t> </a:t>
                  </a:r>
                  <a:r>
                    <a:rPr lang="en-US" sz="1400" dirty="0" err="1"/>
                    <a:t>negativo</a:t>
                  </a:r>
                  <a:endParaRPr lang="en-US" sz="1400" dirty="0"/>
                </a:p>
                <a:p>
                  <a:pPr algn="ctr"/>
                  <a:r>
                    <a:rPr lang="en-US" sz="1400" dirty="0"/>
                    <a:t>=</a:t>
                  </a:r>
                </a:p>
                <a:p>
                  <a:pPr algn="ctr"/>
                  <a:r>
                    <a:rPr lang="en-US" sz="1400" dirty="0" err="1"/>
                    <a:t>siga</a:t>
                  </a:r>
                  <a:r>
                    <a:rPr lang="en-US" sz="1400" dirty="0"/>
                    <a:t> </a:t>
                  </a:r>
                  <a:r>
                    <a:rPr lang="en-US" sz="1400" dirty="0" err="1"/>
                    <a:t>em</a:t>
                  </a:r>
                  <a:r>
                    <a:rPr lang="en-US" sz="1400" dirty="0"/>
                    <a:t> </a:t>
                  </a:r>
                  <a:r>
                    <a:rPr lang="en-US" sz="1400" dirty="0" err="1"/>
                    <a:t>frente</a:t>
                  </a:r>
                  <a:endParaRPr lang="en-US" sz="1400" dirty="0"/>
                </a:p>
              </p:txBody>
            </p:sp>
          </mc:Choice>
          <mc:Fallback xmlns="">
            <p:sp>
              <p:nvSpPr>
                <p:cNvPr id="27" name="TextBox 26"/>
                <p:cNvSpPr txBox="1">
                  <a:spLocks noRot="1" noChangeAspect="1" noMove="1" noResize="1" noEditPoints="1" noAdjustHandles="1" noChangeArrowheads="1" noChangeShapeType="1" noTextEdit="1"/>
                </p:cNvSpPr>
                <p:nvPr/>
              </p:nvSpPr>
              <p:spPr>
                <a:xfrm>
                  <a:off x="5482823" y="3543300"/>
                  <a:ext cx="1717458" cy="954107"/>
                </a:xfrm>
                <a:prstGeom prst="rect">
                  <a:avLst/>
                </a:prstGeom>
                <a:blipFill>
                  <a:blip r:embed="rId12"/>
                  <a:stretch>
                    <a:fillRect b="-5732"/>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28" name="TextBox 27"/>
                <p:cNvSpPr txBox="1"/>
                <p:nvPr/>
              </p:nvSpPr>
              <p:spPr>
                <a:xfrm>
                  <a:off x="9121947" y="3485076"/>
                  <a:ext cx="2001313" cy="95410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pt-BR" sz="1400" i="1" smtClean="0">
                            <a:latin typeface="Cambria Math" panose="02040503050406030204" pitchFamily="18" charset="0"/>
                            <a:ea typeface="Cambria Math" panose="02040503050406030204" pitchFamily="18" charset="0"/>
                          </a:rPr>
                          <m:t>−</m:t>
                        </m:r>
                        <m:r>
                          <a:rPr lang="pt-BR" sz="1400" i="1" smtClean="0">
                            <a:latin typeface="Cambria Math" panose="02040503050406030204" pitchFamily="18" charset="0"/>
                            <a:ea typeface="Cambria Math" panose="02040503050406030204" pitchFamily="18" charset="0"/>
                          </a:rPr>
                          <m:t>𝛻</m:t>
                        </m:r>
                        <m:r>
                          <a:rPr lang="pt-BR" sz="1400" i="1" smtClean="0">
                            <a:latin typeface="Cambria Math" panose="02040503050406030204" pitchFamily="18" charset="0"/>
                            <a:ea typeface="Cambria Math" panose="02040503050406030204" pitchFamily="18" charset="0"/>
                          </a:rPr>
                          <m:t>𝑓</m:t>
                        </m:r>
                        <m:r>
                          <a:rPr lang="pt-BR" sz="1400" i="1" smtClean="0">
                            <a:latin typeface="Cambria Math" panose="02040503050406030204" pitchFamily="18" charset="0"/>
                            <a:ea typeface="Cambria Math" panose="02040503050406030204" pitchFamily="18" charset="0"/>
                          </a:rPr>
                          <m:t>&gt;0</m:t>
                        </m:r>
                      </m:oMath>
                    </m:oMathPara>
                  </a14:m>
                  <a:endParaRPr lang="en-US" sz="1400" dirty="0"/>
                </a:p>
                <a:p>
                  <a:pPr algn="ctr"/>
                  <a:r>
                    <a:rPr lang="en-US" sz="1400" dirty="0" err="1"/>
                    <a:t>gradiente</a:t>
                  </a:r>
                  <a:r>
                    <a:rPr lang="en-US" sz="1400" dirty="0"/>
                    <a:t> </a:t>
                  </a:r>
                  <a:r>
                    <a:rPr lang="en-US" sz="1400" dirty="0" err="1"/>
                    <a:t>positivo</a:t>
                  </a:r>
                  <a:endParaRPr lang="en-US" sz="1400" dirty="0"/>
                </a:p>
                <a:p>
                  <a:pPr algn="ctr"/>
                  <a:r>
                    <a:rPr lang="en-US" sz="1400" dirty="0"/>
                    <a:t>=</a:t>
                  </a:r>
                </a:p>
                <a:p>
                  <a:pPr algn="ctr"/>
                  <a:r>
                    <a:rPr lang="en-US" sz="1400" dirty="0" err="1"/>
                    <a:t>siga</a:t>
                  </a:r>
                  <a:r>
                    <a:rPr lang="en-US" sz="1400" dirty="0"/>
                    <a:t> no </a:t>
                  </a:r>
                  <a:r>
                    <a:rPr lang="en-US" sz="1400" dirty="0" err="1"/>
                    <a:t>sentido</a:t>
                  </a:r>
                  <a:r>
                    <a:rPr lang="en-US" sz="1400" dirty="0"/>
                    <a:t> </a:t>
                  </a:r>
                  <a:r>
                    <a:rPr lang="en-US" sz="1400" dirty="0" err="1"/>
                    <a:t>contrário</a:t>
                  </a:r>
                  <a:endParaRPr lang="nl-BE" sz="1400" dirty="0"/>
                </a:p>
              </p:txBody>
            </p:sp>
          </mc:Choice>
          <mc:Fallback xmlns="">
            <p:sp>
              <p:nvSpPr>
                <p:cNvPr id="28" name="TextBox 27"/>
                <p:cNvSpPr txBox="1">
                  <a:spLocks noRot="1" noChangeAspect="1" noMove="1" noResize="1" noEditPoints="1" noAdjustHandles="1" noChangeArrowheads="1" noChangeShapeType="1" noTextEdit="1"/>
                </p:cNvSpPr>
                <p:nvPr/>
              </p:nvSpPr>
              <p:spPr>
                <a:xfrm>
                  <a:off x="9121947" y="3485076"/>
                  <a:ext cx="2001313" cy="954107"/>
                </a:xfrm>
                <a:prstGeom prst="rect">
                  <a:avLst/>
                </a:prstGeom>
                <a:blipFill>
                  <a:blip r:embed="rId13"/>
                  <a:stretch>
                    <a:fillRect b="-5769"/>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29" name="TextBox 28"/>
                <p:cNvSpPr txBox="1"/>
                <p:nvPr/>
              </p:nvSpPr>
              <p:spPr>
                <a:xfrm>
                  <a:off x="7488495" y="3655746"/>
                  <a:ext cx="1300446" cy="95410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pt-BR" sz="1400" i="1">
                            <a:latin typeface="Cambria Math" panose="02040503050406030204" pitchFamily="18" charset="0"/>
                            <a:ea typeface="Cambria Math" panose="02040503050406030204" pitchFamily="18" charset="0"/>
                          </a:rPr>
                          <m:t>−</m:t>
                        </m:r>
                        <m:r>
                          <a:rPr lang="pt-BR" sz="1400" i="1">
                            <a:latin typeface="Cambria Math" panose="02040503050406030204" pitchFamily="18" charset="0"/>
                            <a:ea typeface="Cambria Math" panose="02040503050406030204" pitchFamily="18" charset="0"/>
                          </a:rPr>
                          <m:t>𝛻</m:t>
                        </m:r>
                        <m:r>
                          <a:rPr lang="pt-BR" sz="1400" i="1">
                            <a:latin typeface="Cambria Math" panose="02040503050406030204" pitchFamily="18" charset="0"/>
                            <a:ea typeface="Cambria Math" panose="02040503050406030204" pitchFamily="18" charset="0"/>
                          </a:rPr>
                          <m:t>𝑓</m:t>
                        </m:r>
                        <m:r>
                          <a:rPr lang="pt-BR" sz="1400" i="1">
                            <a:latin typeface="Cambria Math" panose="02040503050406030204" pitchFamily="18" charset="0"/>
                            <a:ea typeface="Cambria Math" panose="02040503050406030204" pitchFamily="18" charset="0"/>
                          </a:rPr>
                          <m:t>=0</m:t>
                        </m:r>
                      </m:oMath>
                    </m:oMathPara>
                  </a14:m>
                  <a:endParaRPr lang="en-US" sz="1400" dirty="0"/>
                </a:p>
                <a:p>
                  <a:pPr algn="ctr"/>
                  <a:r>
                    <a:rPr lang="en-US" sz="1400" dirty="0" err="1"/>
                    <a:t>gradiente</a:t>
                  </a:r>
                  <a:r>
                    <a:rPr lang="en-US" sz="1400" dirty="0"/>
                    <a:t> </a:t>
                  </a:r>
                  <a:r>
                    <a:rPr lang="en-US" sz="1400" dirty="0" err="1"/>
                    <a:t>nulo</a:t>
                  </a:r>
                  <a:endParaRPr lang="en-US" sz="1400" dirty="0"/>
                </a:p>
                <a:p>
                  <a:pPr algn="ctr"/>
                  <a:r>
                    <a:rPr lang="en-US" sz="1400" dirty="0"/>
                    <a:t>= </a:t>
                  </a:r>
                </a:p>
                <a:p>
                  <a:pPr algn="ctr"/>
                  <a:r>
                    <a:rPr lang="en-US" sz="1400" dirty="0" err="1"/>
                    <a:t>mínimo</a:t>
                  </a:r>
                  <a:endParaRPr lang="nl-BE" sz="1400" dirty="0"/>
                </a:p>
              </p:txBody>
            </p:sp>
          </mc:Choice>
          <mc:Fallback xmlns="">
            <p:sp>
              <p:nvSpPr>
                <p:cNvPr id="29" name="TextBox 28"/>
                <p:cNvSpPr txBox="1">
                  <a:spLocks noRot="1" noChangeAspect="1" noMove="1" noResize="1" noEditPoints="1" noAdjustHandles="1" noChangeArrowheads="1" noChangeShapeType="1" noTextEdit="1"/>
                </p:cNvSpPr>
                <p:nvPr/>
              </p:nvSpPr>
              <p:spPr>
                <a:xfrm>
                  <a:off x="7488495" y="3655746"/>
                  <a:ext cx="1300446" cy="954107"/>
                </a:xfrm>
                <a:prstGeom prst="rect">
                  <a:avLst/>
                </a:prstGeom>
                <a:blipFill>
                  <a:blip r:embed="rId14"/>
                  <a:stretch>
                    <a:fillRect b="-5769"/>
                  </a:stretch>
                </a:blipFill>
              </p:spPr>
              <p:txBody>
                <a:bodyPr/>
                <a:lstStyle/>
                <a:p>
                  <a:r>
                    <a:rPr lang="nl-BE">
                      <a:noFill/>
                    </a:rPr>
                    <a:t> </a:t>
                  </a:r>
                </a:p>
              </p:txBody>
            </p:sp>
          </mc:Fallback>
        </mc:AlternateContent>
      </p:grpSp>
    </p:spTree>
    <p:extLst>
      <p:ext uri="{BB962C8B-B14F-4D97-AF65-F5344CB8AC3E}">
        <p14:creationId xmlns:p14="http://schemas.microsoft.com/office/powerpoint/2010/main" val="230114379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9" name="Group 88"/>
          <p:cNvGrpSpPr/>
          <p:nvPr/>
        </p:nvGrpSpPr>
        <p:grpSpPr>
          <a:xfrm>
            <a:off x="6426200" y="644806"/>
            <a:ext cx="3578724" cy="4590907"/>
            <a:chOff x="6426200" y="644806"/>
            <a:chExt cx="3578724" cy="4590907"/>
          </a:xfrm>
        </p:grpSpPr>
        <p:grpSp>
          <p:nvGrpSpPr>
            <p:cNvPr id="12" name="Group 11"/>
            <p:cNvGrpSpPr/>
            <p:nvPr/>
          </p:nvGrpSpPr>
          <p:grpSpPr>
            <a:xfrm rot="10800000">
              <a:off x="6769100" y="644806"/>
              <a:ext cx="2806700" cy="4067687"/>
              <a:chOff x="5943600" y="2032000"/>
              <a:chExt cx="2806700" cy="4067687"/>
            </a:xfrm>
          </p:grpSpPr>
          <p:sp>
            <p:nvSpPr>
              <p:cNvPr id="13" name="Oval 12"/>
              <p:cNvSpPr/>
              <p:nvPr/>
            </p:nvSpPr>
            <p:spPr>
              <a:xfrm>
                <a:off x="6012753" y="2032000"/>
                <a:ext cx="2661347" cy="3911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 name="Rectangle 13"/>
              <p:cNvSpPr/>
              <p:nvPr/>
            </p:nvSpPr>
            <p:spPr>
              <a:xfrm>
                <a:off x="5943600" y="3415504"/>
                <a:ext cx="2806700" cy="26841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88" name="Group 87"/>
            <p:cNvGrpSpPr/>
            <p:nvPr/>
          </p:nvGrpSpPr>
          <p:grpSpPr>
            <a:xfrm>
              <a:off x="6426200" y="2839619"/>
              <a:ext cx="3578724" cy="2396094"/>
              <a:chOff x="6426200" y="2839619"/>
              <a:chExt cx="3578724" cy="2396094"/>
            </a:xfrm>
          </p:grpSpPr>
          <p:sp>
            <p:nvSpPr>
              <p:cNvPr id="17" name="Flowchart: Connector 16"/>
              <p:cNvSpPr/>
              <p:nvPr/>
            </p:nvSpPr>
            <p:spPr>
              <a:xfrm>
                <a:off x="8115300" y="4669997"/>
                <a:ext cx="85725" cy="101516"/>
              </a:xfrm>
              <a:prstGeom prst="flowChartConnector">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8" name="Straight Arrow Connector 17"/>
              <p:cNvCxnSpPr/>
              <p:nvPr/>
            </p:nvCxnSpPr>
            <p:spPr>
              <a:xfrm>
                <a:off x="6432550" y="2924872"/>
                <a:ext cx="0" cy="180000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H="1">
                <a:off x="6426200" y="4726109"/>
                <a:ext cx="3168000" cy="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Rectangle 19"/>
                  <p:cNvSpPr/>
                  <p:nvPr/>
                </p:nvSpPr>
                <p:spPr>
                  <a:xfrm>
                    <a:off x="6498442" y="2839619"/>
                    <a:ext cx="75322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𝐽</m:t>
                              </m:r>
                            </m:e>
                            <m:sub>
                              <m:r>
                                <a:rPr lang="pt-BR" i="1">
                                  <a:latin typeface="Cambria Math" panose="02040503050406030204" pitchFamily="18" charset="0"/>
                                  <a:ea typeface="Cambria Math" panose="02040503050406030204" pitchFamily="18" charset="0"/>
                                </a:rPr>
                                <m:t>𝑒</m:t>
                              </m:r>
                            </m:sub>
                          </m:sSub>
                          <m:r>
                            <a:rPr lang="pt-BR"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𝒂</m:t>
                          </m:r>
                          <m:r>
                            <a:rPr lang="pt-BR" i="1">
                              <a:latin typeface="Cambria Math" panose="02040503050406030204" pitchFamily="18" charset="0"/>
                              <a:ea typeface="Cambria Math" panose="02040503050406030204" pitchFamily="18" charset="0"/>
                            </a:rPr>
                            <m:t>)</m:t>
                          </m:r>
                        </m:oMath>
                      </m:oMathPara>
                    </a14:m>
                    <a:endParaRPr lang="nl-BE" dirty="0"/>
                  </a:p>
                </p:txBody>
              </p:sp>
            </mc:Choice>
            <mc:Fallback xmlns="">
              <p:sp>
                <p:nvSpPr>
                  <p:cNvPr id="20" name="Rectangle 19"/>
                  <p:cNvSpPr>
                    <a:spLocks noRot="1" noChangeAspect="1" noMove="1" noResize="1" noEditPoints="1" noAdjustHandles="1" noChangeArrowheads="1" noChangeShapeType="1" noTextEdit="1"/>
                  </p:cNvSpPr>
                  <p:nvPr/>
                </p:nvSpPr>
                <p:spPr>
                  <a:xfrm>
                    <a:off x="6498442" y="2839619"/>
                    <a:ext cx="753220" cy="369332"/>
                  </a:xfrm>
                  <a:prstGeom prst="rect">
                    <a:avLst/>
                  </a:prstGeom>
                  <a:blipFill>
                    <a:blip r:embed="rId3"/>
                    <a:stretch>
                      <a:fillRect b="-13333"/>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21" name="Rectangle 20"/>
                  <p:cNvSpPr/>
                  <p:nvPr/>
                </p:nvSpPr>
                <p:spPr>
                  <a:xfrm>
                    <a:off x="9633476" y="4527827"/>
                    <a:ext cx="37144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𝑎</m:t>
                          </m:r>
                        </m:oMath>
                      </m:oMathPara>
                    </a14:m>
                    <a:endParaRPr lang="nl-BE" dirty="0"/>
                  </a:p>
                </p:txBody>
              </p:sp>
            </mc:Choice>
            <mc:Fallback xmlns="">
              <p:sp>
                <p:nvSpPr>
                  <p:cNvPr id="21" name="Rectangle 20"/>
                  <p:cNvSpPr>
                    <a:spLocks noRot="1" noChangeAspect="1" noMove="1" noResize="1" noEditPoints="1" noAdjustHandles="1" noChangeArrowheads="1" noChangeShapeType="1" noTextEdit="1"/>
                  </p:cNvSpPr>
                  <p:nvPr/>
                </p:nvSpPr>
                <p:spPr>
                  <a:xfrm>
                    <a:off x="9633476" y="4527827"/>
                    <a:ext cx="371448" cy="369332"/>
                  </a:xfrm>
                  <a:prstGeom prst="rect">
                    <a:avLst/>
                  </a:prstGeom>
                  <a:blipFill>
                    <a:blip r:embed="rId4"/>
                    <a:stretch>
                      <a:fillRect/>
                    </a:stretch>
                  </a:blipFill>
                </p:spPr>
                <p:txBody>
                  <a:bodyPr/>
                  <a:lstStyle/>
                  <a:p>
                    <a:r>
                      <a:rPr lang="nl-BE">
                        <a:noFill/>
                      </a:rPr>
                      <a:t> </a:t>
                    </a:r>
                  </a:p>
                </p:txBody>
              </p:sp>
            </mc:Fallback>
          </mc:AlternateContent>
          <p:cxnSp>
            <p:nvCxnSpPr>
              <p:cNvPr id="27" name="Straight Connector 26"/>
              <p:cNvCxnSpPr/>
              <p:nvPr/>
            </p:nvCxnSpPr>
            <p:spPr>
              <a:xfrm rot="5400000">
                <a:off x="6425242" y="4177954"/>
                <a:ext cx="1116000" cy="0"/>
              </a:xfrm>
              <a:prstGeom prst="line">
                <a:avLst/>
              </a:prstGeom>
              <a:ln w="1905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p:cNvSpPr txBox="1"/>
                  <p:nvPr/>
                </p:nvSpPr>
                <p:spPr>
                  <a:xfrm>
                    <a:off x="7522227" y="4712493"/>
                    <a:ext cx="1300446" cy="523220"/>
                  </a:xfrm>
                  <a:prstGeom prst="rect">
                    <a:avLst/>
                  </a:prstGeom>
                  <a:noFill/>
                </p:spPr>
                <p:txBody>
                  <a:bodyPr wrap="square" rtlCol="0">
                    <a:spAutoFit/>
                  </a:bodyPr>
                  <a:lstStyle/>
                  <a:p>
                    <a:pPr algn="ctr"/>
                    <a:r>
                      <a:rPr lang="en-US" sz="1400" dirty="0"/>
                      <a:t>m</a:t>
                    </a:r>
                    <a:r>
                      <a:rPr lang="en-US" sz="1400" dirty="0" err="1"/>
                      <a:t>ínimo</a:t>
                    </a:r>
                    <a:r>
                      <a:rPr lang="en-US" sz="1400" dirty="0"/>
                      <a:t> global</a:t>
                    </a:r>
                  </a:p>
                  <a:p>
                    <a:pPr algn="ctr"/>
                    <a14:m>
                      <m:oMathPara xmlns:m="http://schemas.openxmlformats.org/officeDocument/2006/math">
                        <m:oMathParaPr>
                          <m:jc m:val="centerGroup"/>
                        </m:oMathParaPr>
                        <m:oMath xmlns:m="http://schemas.openxmlformats.org/officeDocument/2006/math">
                          <m:sSub>
                            <m:sSubPr>
                              <m:ctrlPr>
                                <a:rPr lang="nl-BE" sz="1400" i="1" smtClean="0">
                                  <a:latin typeface="Cambria Math" panose="02040503050406030204" pitchFamily="18" charset="0"/>
                                </a:rPr>
                              </m:ctrlPr>
                            </m:sSubPr>
                            <m:e>
                              <m:r>
                                <a:rPr lang="en-US" sz="1400" b="0" i="1" smtClean="0">
                                  <a:latin typeface="Cambria Math" panose="02040503050406030204" pitchFamily="18" charset="0"/>
                                </a:rPr>
                                <m:t>𝑎</m:t>
                              </m:r>
                            </m:e>
                            <m:sub>
                              <m:r>
                                <a:rPr lang="en-US" sz="1400" b="0" i="0" smtClean="0">
                                  <a:latin typeface="Cambria Math" panose="02040503050406030204" pitchFamily="18" charset="0"/>
                                </a:rPr>
                                <m:t>ó</m:t>
                              </m:r>
                              <m:r>
                                <m:rPr>
                                  <m:sty m:val="p"/>
                                </m:rPr>
                                <a:rPr lang="en-US" sz="1400" b="0" i="0" smtClean="0">
                                  <a:latin typeface="Cambria Math" panose="02040503050406030204" pitchFamily="18" charset="0"/>
                                </a:rPr>
                                <m:t>timo</m:t>
                              </m:r>
                            </m:sub>
                          </m:sSub>
                        </m:oMath>
                      </m:oMathPara>
                    </a14:m>
                    <a:endParaRPr lang="nl-BE" sz="1400" dirty="0"/>
                  </a:p>
                </p:txBody>
              </p:sp>
            </mc:Choice>
            <mc:Fallback xmlns="">
              <p:sp>
                <p:nvSpPr>
                  <p:cNvPr id="23" name="TextBox 22"/>
                  <p:cNvSpPr txBox="1">
                    <a:spLocks noRot="1" noChangeAspect="1" noMove="1" noResize="1" noEditPoints="1" noAdjustHandles="1" noChangeArrowheads="1" noChangeShapeType="1" noTextEdit="1"/>
                  </p:cNvSpPr>
                  <p:nvPr/>
                </p:nvSpPr>
                <p:spPr>
                  <a:xfrm>
                    <a:off x="7522227" y="4712493"/>
                    <a:ext cx="1300446" cy="523220"/>
                  </a:xfrm>
                  <a:prstGeom prst="rect">
                    <a:avLst/>
                  </a:prstGeom>
                  <a:blipFill>
                    <a:blip r:embed="rId5"/>
                    <a:stretch>
                      <a:fillRect t="-2326"/>
                    </a:stretch>
                  </a:blipFill>
                </p:spPr>
                <p:txBody>
                  <a:bodyPr/>
                  <a:lstStyle/>
                  <a:p>
                    <a:r>
                      <a:rPr lang="nl-BE">
                        <a:noFill/>
                      </a:rPr>
                      <a:t> </a:t>
                    </a:r>
                  </a:p>
                </p:txBody>
              </p:sp>
            </mc:Fallback>
          </mc:AlternateContent>
          <p:sp>
            <p:nvSpPr>
              <p:cNvPr id="28" name="Rectangle 27"/>
              <p:cNvSpPr/>
              <p:nvPr/>
            </p:nvSpPr>
            <p:spPr>
              <a:xfrm>
                <a:off x="6458195" y="4712493"/>
                <a:ext cx="1035457" cy="523220"/>
              </a:xfrm>
              <a:prstGeom prst="rect">
                <a:avLst/>
              </a:prstGeom>
            </p:spPr>
            <p:txBody>
              <a:bodyPr wrap="square">
                <a:spAutoFit/>
              </a:bodyPr>
              <a:lstStyle/>
              <a:p>
                <a:pPr algn="ctr"/>
                <a:r>
                  <a:rPr lang="en-US" sz="1400" dirty="0"/>
                  <a:t>valor </a:t>
                </a:r>
                <a:r>
                  <a:rPr lang="en-US" sz="1400" dirty="0" err="1"/>
                  <a:t>inicial</a:t>
                </a:r>
                <a:r>
                  <a:rPr lang="en-US" sz="1400" dirty="0"/>
                  <a:t> </a:t>
                </a:r>
                <a:r>
                  <a:rPr lang="en-US" sz="1400" dirty="0" err="1"/>
                  <a:t>aleatório</a:t>
                </a:r>
                <a:endParaRPr lang="en-US" sz="1400" dirty="0"/>
              </a:p>
            </p:txBody>
          </p:sp>
          <p:sp>
            <p:nvSpPr>
              <p:cNvPr id="16" name="Flowchart: Connector 15"/>
              <p:cNvSpPr/>
              <p:nvPr/>
            </p:nvSpPr>
            <p:spPr>
              <a:xfrm>
                <a:off x="6938613" y="3561880"/>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9" name="Flowchart: Connector 28"/>
              <p:cNvSpPr/>
              <p:nvPr/>
            </p:nvSpPr>
            <p:spPr>
              <a:xfrm>
                <a:off x="7029369" y="3786198"/>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0" name="Flowchart: Connector 29"/>
              <p:cNvSpPr/>
              <p:nvPr/>
            </p:nvSpPr>
            <p:spPr>
              <a:xfrm>
                <a:off x="7204027" y="4114968"/>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1" name="Flowchart: Connector 30"/>
              <p:cNvSpPr/>
              <p:nvPr/>
            </p:nvSpPr>
            <p:spPr>
              <a:xfrm>
                <a:off x="7101287" y="3950582"/>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2" name="Flowchart: Connector 31"/>
              <p:cNvSpPr/>
              <p:nvPr/>
            </p:nvSpPr>
            <p:spPr>
              <a:xfrm>
                <a:off x="7327322" y="4279352"/>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3" name="Flowchart: Connector 32"/>
              <p:cNvSpPr/>
              <p:nvPr/>
            </p:nvSpPr>
            <p:spPr>
              <a:xfrm>
                <a:off x="7481425" y="4423198"/>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4" name="Flowchart: Connector 33"/>
              <p:cNvSpPr/>
              <p:nvPr/>
            </p:nvSpPr>
            <p:spPr>
              <a:xfrm>
                <a:off x="7620674" y="4514582"/>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5" name="Flowchart: Connector 34"/>
              <p:cNvSpPr/>
              <p:nvPr/>
            </p:nvSpPr>
            <p:spPr>
              <a:xfrm>
                <a:off x="7755814" y="4575944"/>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6" name="Flowchart: Connector 35"/>
              <p:cNvSpPr/>
              <p:nvPr/>
            </p:nvSpPr>
            <p:spPr>
              <a:xfrm>
                <a:off x="7878267" y="4627790"/>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7" name="Flowchart: Connector 36"/>
              <p:cNvSpPr/>
              <p:nvPr/>
            </p:nvSpPr>
            <p:spPr>
              <a:xfrm>
                <a:off x="7992567" y="4653473"/>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55" name="Curved Connector 54"/>
              <p:cNvCxnSpPr>
                <a:stCxn id="16" idx="6"/>
                <a:endCxn id="29" idx="7"/>
              </p:cNvCxnSpPr>
              <p:nvPr/>
            </p:nvCxnSpPr>
            <p:spPr>
              <a:xfrm>
                <a:off x="7024338" y="3612638"/>
                <a:ext cx="78202" cy="188427"/>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Curved Connector 56"/>
              <p:cNvCxnSpPr>
                <a:stCxn id="29" idx="7"/>
                <a:endCxn id="31" idx="7"/>
              </p:cNvCxnSpPr>
              <p:nvPr/>
            </p:nvCxnSpPr>
            <p:spPr>
              <a:xfrm rot="16200000" flipH="1">
                <a:off x="7056307" y="3847298"/>
                <a:ext cx="164384" cy="71918"/>
              </a:xfrm>
              <a:prstGeom prst="curvedConnector3">
                <a:avLst>
                  <a:gd name="adj1" fmla="val -1114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Curved Connector 61"/>
              <p:cNvCxnSpPr>
                <a:stCxn id="31" idx="7"/>
                <a:endCxn id="30" idx="7"/>
              </p:cNvCxnSpPr>
              <p:nvPr/>
            </p:nvCxnSpPr>
            <p:spPr>
              <a:xfrm rot="16200000" flipH="1">
                <a:off x="7143635" y="3996272"/>
                <a:ext cx="164386" cy="102740"/>
              </a:xfrm>
              <a:prstGeom prst="curvedConnector3">
                <a:avLst>
                  <a:gd name="adj1" fmla="val -1673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Curved Connector 64"/>
              <p:cNvCxnSpPr>
                <a:stCxn id="30" idx="7"/>
                <a:endCxn id="32" idx="7"/>
              </p:cNvCxnSpPr>
              <p:nvPr/>
            </p:nvCxnSpPr>
            <p:spPr>
              <a:xfrm rot="16200000" flipH="1">
                <a:off x="7256653" y="4150380"/>
                <a:ext cx="164384" cy="123295"/>
              </a:xfrm>
              <a:prstGeom prst="curvedConnector3">
                <a:avLst>
                  <a:gd name="adj1" fmla="val -1673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8" name="Curved Connector 67"/>
              <p:cNvCxnSpPr>
                <a:stCxn id="32" idx="7"/>
                <a:endCxn id="33" idx="7"/>
              </p:cNvCxnSpPr>
              <p:nvPr/>
            </p:nvCxnSpPr>
            <p:spPr>
              <a:xfrm rot="16200000" flipH="1">
                <a:off x="7405621" y="4289091"/>
                <a:ext cx="143846" cy="154103"/>
              </a:xfrm>
              <a:prstGeom prst="curvedConnector3">
                <a:avLst>
                  <a:gd name="adj1" fmla="val -15924"/>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 name="Curved Connector 70"/>
              <p:cNvCxnSpPr>
                <a:stCxn id="33" idx="7"/>
                <a:endCxn id="34" idx="7"/>
              </p:cNvCxnSpPr>
              <p:nvPr/>
            </p:nvCxnSpPr>
            <p:spPr>
              <a:xfrm rot="16200000" flipH="1">
                <a:off x="7578528" y="4414133"/>
                <a:ext cx="91384" cy="139249"/>
              </a:xfrm>
              <a:prstGeom prst="curvedConnector3">
                <a:avLst>
                  <a:gd name="adj1" fmla="val -45179"/>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4" name="Curved Connector 73"/>
              <p:cNvCxnSpPr>
                <a:stCxn id="34" idx="7"/>
                <a:endCxn id="35" idx="7"/>
              </p:cNvCxnSpPr>
              <p:nvPr/>
            </p:nvCxnSpPr>
            <p:spPr>
              <a:xfrm rot="16200000" flipH="1">
                <a:off x="7730734" y="4492560"/>
                <a:ext cx="61362" cy="135140"/>
              </a:xfrm>
              <a:prstGeom prst="curvedConnector3">
                <a:avLst>
                  <a:gd name="adj1" fmla="val -8226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9" name="Curved Connector 78"/>
              <p:cNvCxnSpPr>
                <a:stCxn id="35" idx="7"/>
                <a:endCxn id="36" idx="0"/>
              </p:cNvCxnSpPr>
              <p:nvPr/>
            </p:nvCxnSpPr>
            <p:spPr>
              <a:xfrm rot="16200000" flipH="1">
                <a:off x="7856567" y="4563228"/>
                <a:ext cx="36979" cy="92145"/>
              </a:xfrm>
              <a:prstGeom prst="curvedConnector3">
                <a:avLst>
                  <a:gd name="adj1" fmla="val -23591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2" name="Curved Connector 81"/>
              <p:cNvCxnSpPr>
                <a:stCxn id="36" idx="7"/>
                <a:endCxn id="37" idx="0"/>
              </p:cNvCxnSpPr>
              <p:nvPr/>
            </p:nvCxnSpPr>
            <p:spPr>
              <a:xfrm rot="16200000" flipH="1">
                <a:off x="7988026" y="4606069"/>
                <a:ext cx="10816" cy="83992"/>
              </a:xfrm>
              <a:prstGeom prst="curvedConnector3">
                <a:avLst>
                  <a:gd name="adj1" fmla="val -849048"/>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5" name="Curved Connector 84"/>
              <p:cNvCxnSpPr>
                <a:stCxn id="37" idx="0"/>
                <a:endCxn id="17" idx="0"/>
              </p:cNvCxnSpPr>
              <p:nvPr/>
            </p:nvCxnSpPr>
            <p:spPr>
              <a:xfrm rot="16200000" flipH="1">
                <a:off x="8088534" y="4600369"/>
                <a:ext cx="16524" cy="122733"/>
              </a:xfrm>
              <a:prstGeom prst="curvedConnector3">
                <a:avLst>
                  <a:gd name="adj1" fmla="val -632631"/>
                </a:avLst>
              </a:prstGeom>
              <a:ln>
                <a:tailEnd type="triangle"/>
              </a:ln>
            </p:spPr>
            <p:style>
              <a:lnRef idx="1">
                <a:schemeClr val="accent1"/>
              </a:lnRef>
              <a:fillRef idx="0">
                <a:schemeClr val="accent1"/>
              </a:fillRef>
              <a:effectRef idx="0">
                <a:schemeClr val="accent1"/>
              </a:effectRef>
              <a:fontRef idx="minor">
                <a:schemeClr val="tx1"/>
              </a:fontRef>
            </p:style>
          </p:cxnSp>
          <p:sp>
            <p:nvSpPr>
              <p:cNvPr id="87" name="Rectangle 86"/>
              <p:cNvSpPr/>
              <p:nvPr/>
            </p:nvSpPr>
            <p:spPr>
              <a:xfrm>
                <a:off x="6898258" y="3495993"/>
                <a:ext cx="2188617" cy="307777"/>
              </a:xfrm>
              <a:prstGeom prst="rect">
                <a:avLst/>
              </a:prstGeom>
            </p:spPr>
            <p:txBody>
              <a:bodyPr wrap="square">
                <a:spAutoFit/>
              </a:bodyPr>
              <a:lstStyle/>
              <a:p>
                <a:pPr algn="ctr"/>
                <a:r>
                  <a:rPr lang="en-US" sz="1400" dirty="0" err="1"/>
                  <a:t>passo</a:t>
                </a:r>
                <a:r>
                  <a:rPr lang="en-US" sz="1400" dirty="0"/>
                  <a:t> de </a:t>
                </a:r>
                <a:r>
                  <a:rPr lang="en-US" sz="1400" dirty="0" err="1"/>
                  <a:t>aprendizagem</a:t>
                </a:r>
                <a:endParaRPr lang="en-US" sz="1400" dirty="0"/>
              </a:p>
            </p:txBody>
          </p:sp>
        </p:grpSp>
      </p:grpSp>
    </p:spTree>
    <p:extLst>
      <p:ext uri="{BB962C8B-B14F-4D97-AF65-F5344CB8AC3E}">
        <p14:creationId xmlns:p14="http://schemas.microsoft.com/office/powerpoint/2010/main" val="175053096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6426200" y="644806"/>
            <a:ext cx="3578724" cy="4590907"/>
            <a:chOff x="6426200" y="644806"/>
            <a:chExt cx="3578724" cy="4590907"/>
          </a:xfrm>
        </p:grpSpPr>
        <p:grpSp>
          <p:nvGrpSpPr>
            <p:cNvPr id="12" name="Group 11"/>
            <p:cNvGrpSpPr/>
            <p:nvPr/>
          </p:nvGrpSpPr>
          <p:grpSpPr>
            <a:xfrm rot="10800000">
              <a:off x="6769100" y="644806"/>
              <a:ext cx="2806700" cy="4067687"/>
              <a:chOff x="5943600" y="2032000"/>
              <a:chExt cx="2806700" cy="4067687"/>
            </a:xfrm>
          </p:grpSpPr>
          <p:sp>
            <p:nvSpPr>
              <p:cNvPr id="13" name="Oval 12"/>
              <p:cNvSpPr/>
              <p:nvPr/>
            </p:nvSpPr>
            <p:spPr>
              <a:xfrm>
                <a:off x="6012753" y="2032000"/>
                <a:ext cx="2661347" cy="3911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 name="Rectangle 13"/>
              <p:cNvSpPr/>
              <p:nvPr/>
            </p:nvSpPr>
            <p:spPr>
              <a:xfrm>
                <a:off x="5943600" y="3415504"/>
                <a:ext cx="2806700" cy="26841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88" name="Group 87"/>
            <p:cNvGrpSpPr/>
            <p:nvPr/>
          </p:nvGrpSpPr>
          <p:grpSpPr>
            <a:xfrm>
              <a:off x="6426200" y="2839619"/>
              <a:ext cx="3578724" cy="2396094"/>
              <a:chOff x="6426200" y="2839619"/>
              <a:chExt cx="3578724" cy="2396094"/>
            </a:xfrm>
          </p:grpSpPr>
          <p:sp>
            <p:nvSpPr>
              <p:cNvPr id="17" name="Flowchart: Connector 16"/>
              <p:cNvSpPr/>
              <p:nvPr/>
            </p:nvSpPr>
            <p:spPr>
              <a:xfrm>
                <a:off x="8115300" y="4669997"/>
                <a:ext cx="85725" cy="101516"/>
              </a:xfrm>
              <a:prstGeom prst="flowChartConnector">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8" name="Straight Arrow Connector 17"/>
              <p:cNvCxnSpPr/>
              <p:nvPr/>
            </p:nvCxnSpPr>
            <p:spPr>
              <a:xfrm>
                <a:off x="6432550" y="2924872"/>
                <a:ext cx="0" cy="180000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H="1">
                <a:off x="6426200" y="4726109"/>
                <a:ext cx="3168000" cy="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Rectangle 19"/>
                  <p:cNvSpPr/>
                  <p:nvPr/>
                </p:nvSpPr>
                <p:spPr>
                  <a:xfrm>
                    <a:off x="6498442" y="2839619"/>
                    <a:ext cx="75322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𝐽</m:t>
                              </m:r>
                            </m:e>
                            <m:sub>
                              <m:r>
                                <a:rPr lang="pt-BR" i="1">
                                  <a:latin typeface="Cambria Math" panose="02040503050406030204" pitchFamily="18" charset="0"/>
                                  <a:ea typeface="Cambria Math" panose="02040503050406030204" pitchFamily="18" charset="0"/>
                                </a:rPr>
                                <m:t>𝑒</m:t>
                              </m:r>
                            </m:sub>
                          </m:sSub>
                          <m:r>
                            <a:rPr lang="pt-BR"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𝒂</m:t>
                          </m:r>
                          <m:r>
                            <a:rPr lang="pt-BR" i="1">
                              <a:latin typeface="Cambria Math" panose="02040503050406030204" pitchFamily="18" charset="0"/>
                              <a:ea typeface="Cambria Math" panose="02040503050406030204" pitchFamily="18" charset="0"/>
                            </a:rPr>
                            <m:t>)</m:t>
                          </m:r>
                        </m:oMath>
                      </m:oMathPara>
                    </a14:m>
                    <a:endParaRPr lang="nl-BE" dirty="0"/>
                  </a:p>
                </p:txBody>
              </p:sp>
            </mc:Choice>
            <mc:Fallback xmlns="">
              <p:sp>
                <p:nvSpPr>
                  <p:cNvPr id="20" name="Rectangle 19"/>
                  <p:cNvSpPr>
                    <a:spLocks noRot="1" noChangeAspect="1" noMove="1" noResize="1" noEditPoints="1" noAdjustHandles="1" noChangeArrowheads="1" noChangeShapeType="1" noTextEdit="1"/>
                  </p:cNvSpPr>
                  <p:nvPr/>
                </p:nvSpPr>
                <p:spPr>
                  <a:xfrm>
                    <a:off x="6498442" y="2839619"/>
                    <a:ext cx="753220" cy="369332"/>
                  </a:xfrm>
                  <a:prstGeom prst="rect">
                    <a:avLst/>
                  </a:prstGeom>
                  <a:blipFill>
                    <a:blip r:embed="rId3"/>
                    <a:stretch>
                      <a:fillRect b="-13333"/>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21" name="Rectangle 20"/>
                  <p:cNvSpPr/>
                  <p:nvPr/>
                </p:nvSpPr>
                <p:spPr>
                  <a:xfrm>
                    <a:off x="9633476" y="4527827"/>
                    <a:ext cx="37144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𝑎</m:t>
                          </m:r>
                        </m:oMath>
                      </m:oMathPara>
                    </a14:m>
                    <a:endParaRPr lang="nl-BE" dirty="0"/>
                  </a:p>
                </p:txBody>
              </p:sp>
            </mc:Choice>
            <mc:Fallback xmlns="">
              <p:sp>
                <p:nvSpPr>
                  <p:cNvPr id="21" name="Rectangle 20"/>
                  <p:cNvSpPr>
                    <a:spLocks noRot="1" noChangeAspect="1" noMove="1" noResize="1" noEditPoints="1" noAdjustHandles="1" noChangeArrowheads="1" noChangeShapeType="1" noTextEdit="1"/>
                  </p:cNvSpPr>
                  <p:nvPr/>
                </p:nvSpPr>
                <p:spPr>
                  <a:xfrm>
                    <a:off x="9633476" y="4527827"/>
                    <a:ext cx="371448" cy="369332"/>
                  </a:xfrm>
                  <a:prstGeom prst="rect">
                    <a:avLst/>
                  </a:prstGeom>
                  <a:blipFill>
                    <a:blip r:embed="rId4"/>
                    <a:stretch>
                      <a:fillRect/>
                    </a:stretch>
                  </a:blipFill>
                </p:spPr>
                <p:txBody>
                  <a:bodyPr/>
                  <a:lstStyle/>
                  <a:p>
                    <a:r>
                      <a:rPr lang="nl-BE">
                        <a:noFill/>
                      </a:rPr>
                      <a:t> </a:t>
                    </a:r>
                  </a:p>
                </p:txBody>
              </p:sp>
            </mc:Fallback>
          </mc:AlternateContent>
          <p:cxnSp>
            <p:nvCxnSpPr>
              <p:cNvPr id="27" name="Straight Connector 26"/>
              <p:cNvCxnSpPr/>
              <p:nvPr/>
            </p:nvCxnSpPr>
            <p:spPr>
              <a:xfrm rot="5400000">
                <a:off x="6425242" y="4177954"/>
                <a:ext cx="11160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8" name="Rectangle 27"/>
              <p:cNvSpPr/>
              <p:nvPr/>
            </p:nvSpPr>
            <p:spPr>
              <a:xfrm>
                <a:off x="6458195" y="4712493"/>
                <a:ext cx="1035457" cy="523220"/>
              </a:xfrm>
              <a:prstGeom prst="rect">
                <a:avLst/>
              </a:prstGeom>
            </p:spPr>
            <p:txBody>
              <a:bodyPr wrap="square">
                <a:spAutoFit/>
              </a:bodyPr>
              <a:lstStyle/>
              <a:p>
                <a:pPr algn="ctr"/>
                <a:r>
                  <a:rPr lang="en-US" sz="1400" dirty="0"/>
                  <a:t>valor </a:t>
                </a:r>
                <a:r>
                  <a:rPr lang="en-US" sz="1400" dirty="0" err="1"/>
                  <a:t>inicial</a:t>
                </a:r>
                <a:r>
                  <a:rPr lang="en-US" sz="1400" dirty="0"/>
                  <a:t> </a:t>
                </a:r>
                <a:r>
                  <a:rPr lang="en-US" sz="1400" dirty="0" err="1"/>
                  <a:t>aleatório</a:t>
                </a:r>
                <a:endParaRPr lang="en-US" sz="1400" dirty="0"/>
              </a:p>
            </p:txBody>
          </p:sp>
          <p:sp>
            <p:nvSpPr>
              <p:cNvPr id="16" name="Flowchart: Connector 15"/>
              <p:cNvSpPr/>
              <p:nvPr/>
            </p:nvSpPr>
            <p:spPr>
              <a:xfrm>
                <a:off x="6938613" y="3561880"/>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9" name="Flowchart: Connector 28"/>
              <p:cNvSpPr/>
              <p:nvPr/>
            </p:nvSpPr>
            <p:spPr>
              <a:xfrm>
                <a:off x="7029369" y="3786198"/>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0" name="Flowchart: Connector 29"/>
              <p:cNvSpPr/>
              <p:nvPr/>
            </p:nvSpPr>
            <p:spPr>
              <a:xfrm>
                <a:off x="7204027" y="4114968"/>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1" name="Flowchart: Connector 30"/>
              <p:cNvSpPr/>
              <p:nvPr/>
            </p:nvSpPr>
            <p:spPr>
              <a:xfrm>
                <a:off x="7101287" y="3950582"/>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2" name="Flowchart: Connector 31"/>
              <p:cNvSpPr/>
              <p:nvPr/>
            </p:nvSpPr>
            <p:spPr>
              <a:xfrm>
                <a:off x="7327322" y="4279352"/>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3" name="Flowchart: Connector 32"/>
              <p:cNvSpPr/>
              <p:nvPr/>
            </p:nvSpPr>
            <p:spPr>
              <a:xfrm>
                <a:off x="7481425" y="4423198"/>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4" name="Flowchart: Connector 33"/>
              <p:cNvSpPr/>
              <p:nvPr/>
            </p:nvSpPr>
            <p:spPr>
              <a:xfrm>
                <a:off x="7620674" y="4514582"/>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5" name="Flowchart: Connector 34"/>
              <p:cNvSpPr/>
              <p:nvPr/>
            </p:nvSpPr>
            <p:spPr>
              <a:xfrm>
                <a:off x="7755814" y="4575944"/>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6" name="Flowchart: Connector 35"/>
              <p:cNvSpPr/>
              <p:nvPr/>
            </p:nvSpPr>
            <p:spPr>
              <a:xfrm>
                <a:off x="7878267" y="4627790"/>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7" name="Flowchart: Connector 36"/>
              <p:cNvSpPr/>
              <p:nvPr/>
            </p:nvSpPr>
            <p:spPr>
              <a:xfrm>
                <a:off x="7992567" y="4653473"/>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55" name="Curved Connector 54"/>
              <p:cNvCxnSpPr>
                <a:stCxn id="16" idx="6"/>
                <a:endCxn id="29" idx="7"/>
              </p:cNvCxnSpPr>
              <p:nvPr/>
            </p:nvCxnSpPr>
            <p:spPr>
              <a:xfrm>
                <a:off x="7024338" y="3612638"/>
                <a:ext cx="78202" cy="188427"/>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Curved Connector 56"/>
              <p:cNvCxnSpPr>
                <a:stCxn id="29" idx="7"/>
                <a:endCxn id="31" idx="7"/>
              </p:cNvCxnSpPr>
              <p:nvPr/>
            </p:nvCxnSpPr>
            <p:spPr>
              <a:xfrm rot="16200000" flipH="1">
                <a:off x="7056307" y="3847298"/>
                <a:ext cx="164384" cy="71918"/>
              </a:xfrm>
              <a:prstGeom prst="curvedConnector3">
                <a:avLst>
                  <a:gd name="adj1" fmla="val -1114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Curved Connector 61"/>
              <p:cNvCxnSpPr>
                <a:stCxn id="31" idx="7"/>
                <a:endCxn id="30" idx="7"/>
              </p:cNvCxnSpPr>
              <p:nvPr/>
            </p:nvCxnSpPr>
            <p:spPr>
              <a:xfrm rot="16200000" flipH="1">
                <a:off x="7143635" y="3996272"/>
                <a:ext cx="164386" cy="102740"/>
              </a:xfrm>
              <a:prstGeom prst="curvedConnector3">
                <a:avLst>
                  <a:gd name="adj1" fmla="val -1673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Curved Connector 64"/>
              <p:cNvCxnSpPr>
                <a:stCxn id="30" idx="7"/>
                <a:endCxn id="32" idx="7"/>
              </p:cNvCxnSpPr>
              <p:nvPr/>
            </p:nvCxnSpPr>
            <p:spPr>
              <a:xfrm rot="16200000" flipH="1">
                <a:off x="7256653" y="4150380"/>
                <a:ext cx="164384" cy="123295"/>
              </a:xfrm>
              <a:prstGeom prst="curvedConnector3">
                <a:avLst>
                  <a:gd name="adj1" fmla="val -1673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8" name="Curved Connector 67"/>
              <p:cNvCxnSpPr>
                <a:stCxn id="32" idx="7"/>
                <a:endCxn id="33" idx="7"/>
              </p:cNvCxnSpPr>
              <p:nvPr/>
            </p:nvCxnSpPr>
            <p:spPr>
              <a:xfrm rot="16200000" flipH="1">
                <a:off x="7405621" y="4289091"/>
                <a:ext cx="143846" cy="154103"/>
              </a:xfrm>
              <a:prstGeom prst="curvedConnector3">
                <a:avLst>
                  <a:gd name="adj1" fmla="val -15924"/>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 name="Curved Connector 70"/>
              <p:cNvCxnSpPr>
                <a:stCxn id="33" idx="7"/>
                <a:endCxn id="34" idx="7"/>
              </p:cNvCxnSpPr>
              <p:nvPr/>
            </p:nvCxnSpPr>
            <p:spPr>
              <a:xfrm rot="16200000" flipH="1">
                <a:off x="7578528" y="4414133"/>
                <a:ext cx="91384" cy="139249"/>
              </a:xfrm>
              <a:prstGeom prst="curvedConnector3">
                <a:avLst>
                  <a:gd name="adj1" fmla="val -45179"/>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4" name="Curved Connector 73"/>
              <p:cNvCxnSpPr>
                <a:stCxn id="34" idx="7"/>
                <a:endCxn id="35" idx="7"/>
              </p:cNvCxnSpPr>
              <p:nvPr/>
            </p:nvCxnSpPr>
            <p:spPr>
              <a:xfrm rot="16200000" flipH="1">
                <a:off x="7730734" y="4492560"/>
                <a:ext cx="61362" cy="135140"/>
              </a:xfrm>
              <a:prstGeom prst="curvedConnector3">
                <a:avLst>
                  <a:gd name="adj1" fmla="val -8226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9" name="Curved Connector 78"/>
              <p:cNvCxnSpPr>
                <a:stCxn id="35" idx="7"/>
                <a:endCxn id="36" idx="0"/>
              </p:cNvCxnSpPr>
              <p:nvPr/>
            </p:nvCxnSpPr>
            <p:spPr>
              <a:xfrm rot="16200000" flipH="1">
                <a:off x="7856567" y="4563228"/>
                <a:ext cx="36979" cy="92145"/>
              </a:xfrm>
              <a:prstGeom prst="curvedConnector3">
                <a:avLst>
                  <a:gd name="adj1" fmla="val -23591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2" name="Curved Connector 81"/>
              <p:cNvCxnSpPr>
                <a:stCxn id="36" idx="7"/>
                <a:endCxn id="37" idx="0"/>
              </p:cNvCxnSpPr>
              <p:nvPr/>
            </p:nvCxnSpPr>
            <p:spPr>
              <a:xfrm rot="16200000" flipH="1">
                <a:off x="7988026" y="4606069"/>
                <a:ext cx="10816" cy="83992"/>
              </a:xfrm>
              <a:prstGeom prst="curvedConnector3">
                <a:avLst>
                  <a:gd name="adj1" fmla="val -849048"/>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5" name="Curved Connector 84"/>
              <p:cNvCxnSpPr>
                <a:stCxn id="37" idx="0"/>
                <a:endCxn id="17" idx="0"/>
              </p:cNvCxnSpPr>
              <p:nvPr/>
            </p:nvCxnSpPr>
            <p:spPr>
              <a:xfrm rot="16200000" flipH="1">
                <a:off x="8088534" y="4600369"/>
                <a:ext cx="16524" cy="122733"/>
              </a:xfrm>
              <a:prstGeom prst="curvedConnector3">
                <a:avLst>
                  <a:gd name="adj1" fmla="val -632631"/>
                </a:avLst>
              </a:prstGeom>
              <a:ln>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p:cNvGrpSpPr/>
          <p:nvPr/>
        </p:nvGrpSpPr>
        <p:grpSpPr>
          <a:xfrm>
            <a:off x="1103566" y="572588"/>
            <a:ext cx="3578724" cy="4590907"/>
            <a:chOff x="1103566" y="572588"/>
            <a:chExt cx="3578724" cy="4590907"/>
          </a:xfrm>
        </p:grpSpPr>
        <p:grpSp>
          <p:nvGrpSpPr>
            <p:cNvPr id="72" name="Group 71"/>
            <p:cNvGrpSpPr/>
            <p:nvPr/>
          </p:nvGrpSpPr>
          <p:grpSpPr>
            <a:xfrm rot="10800000">
              <a:off x="1446466" y="572588"/>
              <a:ext cx="2806700" cy="4067687"/>
              <a:chOff x="5943600" y="2032000"/>
              <a:chExt cx="2806700" cy="4067687"/>
            </a:xfrm>
          </p:grpSpPr>
          <p:sp>
            <p:nvSpPr>
              <p:cNvPr id="73" name="Oval 72"/>
              <p:cNvSpPr/>
              <p:nvPr/>
            </p:nvSpPr>
            <p:spPr>
              <a:xfrm>
                <a:off x="6012753" y="2032000"/>
                <a:ext cx="2661347" cy="3911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75" name="Rectangle 74"/>
              <p:cNvSpPr/>
              <p:nvPr/>
            </p:nvSpPr>
            <p:spPr>
              <a:xfrm>
                <a:off x="5943600" y="3415504"/>
                <a:ext cx="2806700" cy="26841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sp>
          <p:nvSpPr>
            <p:cNvPr id="77" name="Flowchart: Connector 76"/>
            <p:cNvSpPr/>
            <p:nvPr/>
          </p:nvSpPr>
          <p:spPr>
            <a:xfrm>
              <a:off x="2792666" y="4597779"/>
              <a:ext cx="85725" cy="101516"/>
            </a:xfrm>
            <a:prstGeom prst="flowChartConnector">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78" name="Straight Arrow Connector 77"/>
            <p:cNvCxnSpPr/>
            <p:nvPr/>
          </p:nvCxnSpPr>
          <p:spPr>
            <a:xfrm>
              <a:off x="1109916" y="2852654"/>
              <a:ext cx="0" cy="180000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0" name="Straight Arrow Connector 79"/>
            <p:cNvCxnSpPr/>
            <p:nvPr/>
          </p:nvCxnSpPr>
          <p:spPr>
            <a:xfrm flipH="1">
              <a:off x="1103566" y="4653891"/>
              <a:ext cx="3168000" cy="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1" name="Rectangle 80"/>
                <p:cNvSpPr/>
                <p:nvPr/>
              </p:nvSpPr>
              <p:spPr>
                <a:xfrm>
                  <a:off x="1175808" y="2767401"/>
                  <a:ext cx="75322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𝐽</m:t>
                            </m:r>
                          </m:e>
                          <m:sub>
                            <m:r>
                              <a:rPr lang="pt-BR" i="1">
                                <a:latin typeface="Cambria Math" panose="02040503050406030204" pitchFamily="18" charset="0"/>
                                <a:ea typeface="Cambria Math" panose="02040503050406030204" pitchFamily="18" charset="0"/>
                              </a:rPr>
                              <m:t>𝑒</m:t>
                            </m:r>
                          </m:sub>
                        </m:sSub>
                        <m:r>
                          <a:rPr lang="pt-BR"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𝒂</m:t>
                        </m:r>
                        <m:r>
                          <a:rPr lang="pt-BR" i="1">
                            <a:latin typeface="Cambria Math" panose="02040503050406030204" pitchFamily="18" charset="0"/>
                            <a:ea typeface="Cambria Math" panose="02040503050406030204" pitchFamily="18" charset="0"/>
                          </a:rPr>
                          <m:t>)</m:t>
                        </m:r>
                      </m:oMath>
                    </m:oMathPara>
                  </a14:m>
                  <a:endParaRPr lang="nl-BE" dirty="0"/>
                </a:p>
              </p:txBody>
            </p:sp>
          </mc:Choice>
          <mc:Fallback xmlns="">
            <p:sp>
              <p:nvSpPr>
                <p:cNvPr id="81" name="Rectangle 80"/>
                <p:cNvSpPr>
                  <a:spLocks noRot="1" noChangeAspect="1" noMove="1" noResize="1" noEditPoints="1" noAdjustHandles="1" noChangeArrowheads="1" noChangeShapeType="1" noTextEdit="1"/>
                </p:cNvSpPr>
                <p:nvPr/>
              </p:nvSpPr>
              <p:spPr>
                <a:xfrm>
                  <a:off x="1175808" y="2767401"/>
                  <a:ext cx="753220" cy="369332"/>
                </a:xfrm>
                <a:prstGeom prst="rect">
                  <a:avLst/>
                </a:prstGeom>
                <a:blipFill rotWithShape="0">
                  <a:blip r:embed="rId5"/>
                  <a:stretch>
                    <a:fillRect b="-11475"/>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83" name="Rectangle 82"/>
                <p:cNvSpPr/>
                <p:nvPr/>
              </p:nvSpPr>
              <p:spPr>
                <a:xfrm>
                  <a:off x="4310842" y="4455609"/>
                  <a:ext cx="37144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𝑎</m:t>
                        </m:r>
                      </m:oMath>
                    </m:oMathPara>
                  </a14:m>
                  <a:endParaRPr lang="nl-BE" dirty="0"/>
                </a:p>
              </p:txBody>
            </p:sp>
          </mc:Choice>
          <mc:Fallback xmlns="">
            <p:sp>
              <p:nvSpPr>
                <p:cNvPr id="83" name="Rectangle 82"/>
                <p:cNvSpPr>
                  <a:spLocks noRot="1" noChangeAspect="1" noMove="1" noResize="1" noEditPoints="1" noAdjustHandles="1" noChangeArrowheads="1" noChangeShapeType="1" noTextEdit="1"/>
                </p:cNvSpPr>
                <p:nvPr/>
              </p:nvSpPr>
              <p:spPr>
                <a:xfrm>
                  <a:off x="4310842" y="4455609"/>
                  <a:ext cx="371448" cy="369332"/>
                </a:xfrm>
                <a:prstGeom prst="rect">
                  <a:avLst/>
                </a:prstGeom>
                <a:blipFill rotWithShape="0">
                  <a:blip r:embed="rId6"/>
                  <a:stretch>
                    <a:fillRect/>
                  </a:stretch>
                </a:blipFill>
              </p:spPr>
              <p:txBody>
                <a:bodyPr/>
                <a:lstStyle/>
                <a:p>
                  <a:r>
                    <a:rPr lang="pt-BR">
                      <a:noFill/>
                    </a:rPr>
                    <a:t> </a:t>
                  </a:r>
                </a:p>
              </p:txBody>
            </p:sp>
          </mc:Fallback>
        </mc:AlternateContent>
        <p:cxnSp>
          <p:nvCxnSpPr>
            <p:cNvPr id="84" name="Straight Connector 83"/>
            <p:cNvCxnSpPr/>
            <p:nvPr/>
          </p:nvCxnSpPr>
          <p:spPr>
            <a:xfrm rot="5400000">
              <a:off x="1102608" y="4105736"/>
              <a:ext cx="11160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86" name="Rectangle 85"/>
            <p:cNvSpPr/>
            <p:nvPr/>
          </p:nvSpPr>
          <p:spPr>
            <a:xfrm>
              <a:off x="1135561" y="4640275"/>
              <a:ext cx="1035457" cy="523220"/>
            </a:xfrm>
            <a:prstGeom prst="rect">
              <a:avLst/>
            </a:prstGeom>
          </p:spPr>
          <p:txBody>
            <a:bodyPr wrap="square">
              <a:spAutoFit/>
            </a:bodyPr>
            <a:lstStyle/>
            <a:p>
              <a:pPr algn="ctr"/>
              <a:r>
                <a:rPr lang="en-US" sz="1400" dirty="0"/>
                <a:t>valor </a:t>
              </a:r>
              <a:r>
                <a:rPr lang="en-US" sz="1400" dirty="0" err="1"/>
                <a:t>inicial</a:t>
              </a:r>
              <a:r>
                <a:rPr lang="en-US" sz="1400" dirty="0"/>
                <a:t> </a:t>
              </a:r>
              <a:r>
                <a:rPr lang="en-US" sz="1400" dirty="0" err="1"/>
                <a:t>aleatório</a:t>
              </a:r>
              <a:endParaRPr lang="en-US" sz="1400" dirty="0"/>
            </a:p>
          </p:txBody>
        </p:sp>
        <p:sp>
          <p:nvSpPr>
            <p:cNvPr id="90" name="Flowchart: Connector 89"/>
            <p:cNvSpPr/>
            <p:nvPr/>
          </p:nvSpPr>
          <p:spPr>
            <a:xfrm>
              <a:off x="1615979" y="3489662"/>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2" name="Flowchart: Connector 91"/>
            <p:cNvSpPr/>
            <p:nvPr/>
          </p:nvSpPr>
          <p:spPr>
            <a:xfrm>
              <a:off x="1881393" y="4042750"/>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6" name="Flowchart: Connector 95"/>
            <p:cNvSpPr/>
            <p:nvPr/>
          </p:nvSpPr>
          <p:spPr>
            <a:xfrm>
              <a:off x="2298040" y="4442364"/>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00" name="Curved Connector 99"/>
            <p:cNvCxnSpPr>
              <a:stCxn id="90" idx="6"/>
              <a:endCxn id="92" idx="7"/>
            </p:cNvCxnSpPr>
            <p:nvPr/>
          </p:nvCxnSpPr>
          <p:spPr>
            <a:xfrm>
              <a:off x="1701704" y="3540420"/>
              <a:ext cx="252860" cy="517197"/>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3" name="Curved Connector 102"/>
            <p:cNvCxnSpPr>
              <a:stCxn id="92" idx="7"/>
            </p:cNvCxnSpPr>
            <p:nvPr/>
          </p:nvCxnSpPr>
          <p:spPr>
            <a:xfrm rot="16200000" flipH="1">
              <a:off x="1932936" y="4079245"/>
              <a:ext cx="380448" cy="337193"/>
            </a:xfrm>
            <a:prstGeom prst="curvedConnector3">
              <a:avLst>
                <a:gd name="adj1" fmla="val -63995"/>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6" name="Curved Connector 105"/>
            <p:cNvCxnSpPr>
              <a:stCxn id="96" idx="7"/>
              <a:endCxn id="77" idx="0"/>
            </p:cNvCxnSpPr>
            <p:nvPr/>
          </p:nvCxnSpPr>
          <p:spPr>
            <a:xfrm rot="16200000" flipH="1">
              <a:off x="2533096" y="4295346"/>
              <a:ext cx="140548" cy="464318"/>
            </a:xfrm>
            <a:prstGeom prst="curvedConnector3">
              <a:avLst>
                <a:gd name="adj1" fmla="val -173227"/>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1303656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5" name="Group 64"/>
          <p:cNvGrpSpPr/>
          <p:nvPr/>
        </p:nvGrpSpPr>
        <p:grpSpPr>
          <a:xfrm>
            <a:off x="6426200" y="644806"/>
            <a:ext cx="3578724" cy="4590907"/>
            <a:chOff x="6426200" y="644806"/>
            <a:chExt cx="3578724" cy="4590907"/>
          </a:xfrm>
        </p:grpSpPr>
        <p:grpSp>
          <p:nvGrpSpPr>
            <p:cNvPr id="12" name="Group 11"/>
            <p:cNvGrpSpPr/>
            <p:nvPr/>
          </p:nvGrpSpPr>
          <p:grpSpPr>
            <a:xfrm rot="10800000">
              <a:off x="6769100" y="644806"/>
              <a:ext cx="2806700" cy="4067687"/>
              <a:chOff x="5943600" y="2032000"/>
              <a:chExt cx="2806700" cy="4067687"/>
            </a:xfrm>
          </p:grpSpPr>
          <p:sp>
            <p:nvSpPr>
              <p:cNvPr id="13" name="Oval 12"/>
              <p:cNvSpPr/>
              <p:nvPr/>
            </p:nvSpPr>
            <p:spPr>
              <a:xfrm>
                <a:off x="6012753" y="2032000"/>
                <a:ext cx="2661347" cy="3911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 name="Rectangle 13"/>
              <p:cNvSpPr/>
              <p:nvPr/>
            </p:nvSpPr>
            <p:spPr>
              <a:xfrm>
                <a:off x="5943600" y="3415504"/>
                <a:ext cx="2806700" cy="26841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sp>
          <p:nvSpPr>
            <p:cNvPr id="17" name="Flowchart: Connector 16"/>
            <p:cNvSpPr/>
            <p:nvPr/>
          </p:nvSpPr>
          <p:spPr>
            <a:xfrm>
              <a:off x="8115300" y="4669997"/>
              <a:ext cx="85725" cy="101516"/>
            </a:xfrm>
            <a:prstGeom prst="flowChartConnector">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8" name="Straight Arrow Connector 17"/>
            <p:cNvCxnSpPr/>
            <p:nvPr/>
          </p:nvCxnSpPr>
          <p:spPr>
            <a:xfrm>
              <a:off x="6432550" y="2924872"/>
              <a:ext cx="0" cy="180000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H="1">
              <a:off x="6426200" y="4726109"/>
              <a:ext cx="3168000" cy="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Rectangle 19"/>
                <p:cNvSpPr/>
                <p:nvPr/>
              </p:nvSpPr>
              <p:spPr>
                <a:xfrm>
                  <a:off x="6498442" y="2839619"/>
                  <a:ext cx="75322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𝐽</m:t>
                            </m:r>
                          </m:e>
                          <m:sub>
                            <m:r>
                              <a:rPr lang="pt-BR" i="1">
                                <a:latin typeface="Cambria Math" panose="02040503050406030204" pitchFamily="18" charset="0"/>
                                <a:ea typeface="Cambria Math" panose="02040503050406030204" pitchFamily="18" charset="0"/>
                              </a:rPr>
                              <m:t>𝑒</m:t>
                            </m:r>
                          </m:sub>
                        </m:sSub>
                        <m:r>
                          <a:rPr lang="pt-BR"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𝒂</m:t>
                        </m:r>
                        <m:r>
                          <a:rPr lang="pt-BR" i="1">
                            <a:latin typeface="Cambria Math" panose="02040503050406030204" pitchFamily="18" charset="0"/>
                            <a:ea typeface="Cambria Math" panose="02040503050406030204" pitchFamily="18" charset="0"/>
                          </a:rPr>
                          <m:t>)</m:t>
                        </m:r>
                      </m:oMath>
                    </m:oMathPara>
                  </a14:m>
                  <a:endParaRPr lang="nl-BE" dirty="0"/>
                </a:p>
              </p:txBody>
            </p:sp>
          </mc:Choice>
          <mc:Fallback xmlns="">
            <p:sp>
              <p:nvSpPr>
                <p:cNvPr id="20" name="Rectangle 19"/>
                <p:cNvSpPr>
                  <a:spLocks noRot="1" noChangeAspect="1" noMove="1" noResize="1" noEditPoints="1" noAdjustHandles="1" noChangeArrowheads="1" noChangeShapeType="1" noTextEdit="1"/>
                </p:cNvSpPr>
                <p:nvPr/>
              </p:nvSpPr>
              <p:spPr>
                <a:xfrm>
                  <a:off x="6498442" y="2839619"/>
                  <a:ext cx="753220" cy="369332"/>
                </a:xfrm>
                <a:prstGeom prst="rect">
                  <a:avLst/>
                </a:prstGeom>
                <a:blipFill rotWithShape="0">
                  <a:blip r:embed="rId3"/>
                  <a:stretch>
                    <a:fillRect b="-13333"/>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1" name="Rectangle 20"/>
                <p:cNvSpPr/>
                <p:nvPr/>
              </p:nvSpPr>
              <p:spPr>
                <a:xfrm>
                  <a:off x="9633476" y="4527827"/>
                  <a:ext cx="37144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𝑎</m:t>
                        </m:r>
                      </m:oMath>
                    </m:oMathPara>
                  </a14:m>
                  <a:endParaRPr lang="nl-BE" dirty="0"/>
                </a:p>
              </p:txBody>
            </p:sp>
          </mc:Choice>
          <mc:Fallback xmlns="">
            <p:sp>
              <p:nvSpPr>
                <p:cNvPr id="21" name="Rectangle 20"/>
                <p:cNvSpPr>
                  <a:spLocks noRot="1" noChangeAspect="1" noMove="1" noResize="1" noEditPoints="1" noAdjustHandles="1" noChangeArrowheads="1" noChangeShapeType="1" noTextEdit="1"/>
                </p:cNvSpPr>
                <p:nvPr/>
              </p:nvSpPr>
              <p:spPr>
                <a:xfrm>
                  <a:off x="9633476" y="4527827"/>
                  <a:ext cx="371448" cy="369332"/>
                </a:xfrm>
                <a:prstGeom prst="rect">
                  <a:avLst/>
                </a:prstGeom>
                <a:blipFill rotWithShape="0">
                  <a:blip r:embed="rId4"/>
                  <a:stretch>
                    <a:fillRect/>
                  </a:stretch>
                </a:blipFill>
              </p:spPr>
              <p:txBody>
                <a:bodyPr/>
                <a:lstStyle/>
                <a:p>
                  <a:r>
                    <a:rPr lang="pt-BR">
                      <a:noFill/>
                    </a:rPr>
                    <a:t> </a:t>
                  </a:r>
                </a:p>
              </p:txBody>
            </p:sp>
          </mc:Fallback>
        </mc:AlternateContent>
        <p:cxnSp>
          <p:nvCxnSpPr>
            <p:cNvPr id="27" name="Straight Connector 26"/>
            <p:cNvCxnSpPr/>
            <p:nvPr/>
          </p:nvCxnSpPr>
          <p:spPr>
            <a:xfrm rot="5400000">
              <a:off x="7396226" y="4599671"/>
              <a:ext cx="2520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8" name="Rectangle 27"/>
            <p:cNvSpPr/>
            <p:nvPr/>
          </p:nvSpPr>
          <p:spPr>
            <a:xfrm>
              <a:off x="7156540" y="4712493"/>
              <a:ext cx="731372" cy="523220"/>
            </a:xfrm>
            <a:prstGeom prst="rect">
              <a:avLst/>
            </a:prstGeom>
          </p:spPr>
          <p:txBody>
            <a:bodyPr wrap="square">
              <a:spAutoFit/>
            </a:bodyPr>
            <a:lstStyle/>
            <a:p>
              <a:pPr algn="ctr"/>
              <a:r>
                <a:rPr lang="en-US" sz="1400" dirty="0"/>
                <a:t>valor </a:t>
              </a:r>
              <a:r>
                <a:rPr lang="en-US" sz="1400" dirty="0" err="1"/>
                <a:t>inicial</a:t>
              </a:r>
              <a:endParaRPr lang="en-US" sz="1400" dirty="0"/>
            </a:p>
          </p:txBody>
        </p:sp>
        <p:sp>
          <p:nvSpPr>
            <p:cNvPr id="16" name="Flowchart: Connector 15"/>
            <p:cNvSpPr/>
            <p:nvPr/>
          </p:nvSpPr>
          <p:spPr>
            <a:xfrm>
              <a:off x="7479364" y="4422913"/>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8" name="Flowchart: Connector 37"/>
            <p:cNvSpPr/>
            <p:nvPr/>
          </p:nvSpPr>
          <p:spPr>
            <a:xfrm>
              <a:off x="8893031" y="4308697"/>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9" name="Flowchart: Connector 38"/>
            <p:cNvSpPr/>
            <p:nvPr/>
          </p:nvSpPr>
          <p:spPr>
            <a:xfrm>
              <a:off x="7179327" y="4068106"/>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0" name="Flowchart: Connector 39"/>
            <p:cNvSpPr/>
            <p:nvPr/>
          </p:nvSpPr>
          <p:spPr>
            <a:xfrm>
              <a:off x="9243870" y="3774659"/>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1" name="Flowchart: Connector 40"/>
            <p:cNvSpPr/>
            <p:nvPr/>
          </p:nvSpPr>
          <p:spPr>
            <a:xfrm>
              <a:off x="6936439" y="3535844"/>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2" name="Flowchart: Connector 41"/>
            <p:cNvSpPr/>
            <p:nvPr/>
          </p:nvSpPr>
          <p:spPr>
            <a:xfrm>
              <a:off x="9390551" y="3349850"/>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3" name="Straight Arrow Connector 2"/>
            <p:cNvCxnSpPr>
              <a:stCxn id="16" idx="6"/>
              <a:endCxn id="38" idx="2"/>
            </p:cNvCxnSpPr>
            <p:nvPr/>
          </p:nvCxnSpPr>
          <p:spPr>
            <a:xfrm flipV="1">
              <a:off x="7565089" y="4359455"/>
              <a:ext cx="1327942" cy="114216"/>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p:cNvCxnSpPr>
              <a:stCxn id="38" idx="2"/>
              <a:endCxn id="39" idx="6"/>
            </p:cNvCxnSpPr>
            <p:nvPr/>
          </p:nvCxnSpPr>
          <p:spPr>
            <a:xfrm flipH="1" flipV="1">
              <a:off x="7265052" y="4118864"/>
              <a:ext cx="1627979" cy="240591"/>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a:stCxn id="39" idx="6"/>
              <a:endCxn id="40" idx="2"/>
            </p:cNvCxnSpPr>
            <p:nvPr/>
          </p:nvCxnSpPr>
          <p:spPr>
            <a:xfrm flipV="1">
              <a:off x="7265052" y="3825417"/>
              <a:ext cx="1978818" cy="293447"/>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a:stCxn id="40" idx="2"/>
              <a:endCxn id="41" idx="6"/>
            </p:cNvCxnSpPr>
            <p:nvPr/>
          </p:nvCxnSpPr>
          <p:spPr>
            <a:xfrm flipH="1" flipV="1">
              <a:off x="7022164" y="3586602"/>
              <a:ext cx="2221706" cy="238815"/>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stCxn id="41" idx="6"/>
              <a:endCxn id="42" idx="2"/>
            </p:cNvCxnSpPr>
            <p:nvPr/>
          </p:nvCxnSpPr>
          <p:spPr>
            <a:xfrm flipV="1">
              <a:off x="7022164" y="3400608"/>
              <a:ext cx="2368387" cy="185994"/>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grpSp>
        <p:nvGrpSpPr>
          <p:cNvPr id="64" name="Group 63"/>
          <p:cNvGrpSpPr/>
          <p:nvPr/>
        </p:nvGrpSpPr>
        <p:grpSpPr>
          <a:xfrm>
            <a:off x="1226234" y="657185"/>
            <a:ext cx="3578724" cy="4587393"/>
            <a:chOff x="1226234" y="657185"/>
            <a:chExt cx="3578724" cy="4587393"/>
          </a:xfrm>
        </p:grpSpPr>
        <p:grpSp>
          <p:nvGrpSpPr>
            <p:cNvPr id="25" name="Group 24"/>
            <p:cNvGrpSpPr/>
            <p:nvPr/>
          </p:nvGrpSpPr>
          <p:grpSpPr>
            <a:xfrm rot="10800000">
              <a:off x="1569134" y="657185"/>
              <a:ext cx="2806700" cy="4067687"/>
              <a:chOff x="5943600" y="2032000"/>
              <a:chExt cx="2806700" cy="4067687"/>
            </a:xfrm>
          </p:grpSpPr>
          <p:sp>
            <p:nvSpPr>
              <p:cNvPr id="26" name="Oval 25"/>
              <p:cNvSpPr/>
              <p:nvPr/>
            </p:nvSpPr>
            <p:spPr>
              <a:xfrm>
                <a:off x="6012753" y="2032000"/>
                <a:ext cx="2661347" cy="3911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9" name="Rectangle 28"/>
              <p:cNvSpPr/>
              <p:nvPr/>
            </p:nvSpPr>
            <p:spPr>
              <a:xfrm>
                <a:off x="5943600" y="3415504"/>
                <a:ext cx="2806700" cy="26841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sp>
          <p:nvSpPr>
            <p:cNvPr id="30" name="Flowchart: Connector 29"/>
            <p:cNvSpPr/>
            <p:nvPr/>
          </p:nvSpPr>
          <p:spPr>
            <a:xfrm>
              <a:off x="2915334" y="4682376"/>
              <a:ext cx="85725" cy="101516"/>
            </a:xfrm>
            <a:prstGeom prst="flowChartConnector">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31" name="Straight Arrow Connector 30"/>
            <p:cNvCxnSpPr/>
            <p:nvPr/>
          </p:nvCxnSpPr>
          <p:spPr>
            <a:xfrm>
              <a:off x="1232584" y="2937251"/>
              <a:ext cx="0" cy="180000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flipH="1">
              <a:off x="1226234" y="4738488"/>
              <a:ext cx="3168000" cy="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Rectangle 32"/>
                <p:cNvSpPr/>
                <p:nvPr/>
              </p:nvSpPr>
              <p:spPr>
                <a:xfrm>
                  <a:off x="1298476" y="2851998"/>
                  <a:ext cx="75322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𝐽</m:t>
                            </m:r>
                          </m:e>
                          <m:sub>
                            <m:r>
                              <a:rPr lang="pt-BR" i="1">
                                <a:latin typeface="Cambria Math" panose="02040503050406030204" pitchFamily="18" charset="0"/>
                                <a:ea typeface="Cambria Math" panose="02040503050406030204" pitchFamily="18" charset="0"/>
                              </a:rPr>
                              <m:t>𝑒</m:t>
                            </m:r>
                          </m:sub>
                        </m:sSub>
                        <m:r>
                          <a:rPr lang="pt-BR"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𝒂</m:t>
                        </m:r>
                        <m:r>
                          <a:rPr lang="pt-BR" i="1">
                            <a:latin typeface="Cambria Math" panose="02040503050406030204" pitchFamily="18" charset="0"/>
                            <a:ea typeface="Cambria Math" panose="02040503050406030204" pitchFamily="18" charset="0"/>
                          </a:rPr>
                          <m:t>)</m:t>
                        </m:r>
                      </m:oMath>
                    </m:oMathPara>
                  </a14:m>
                  <a:endParaRPr lang="nl-BE" dirty="0"/>
                </a:p>
              </p:txBody>
            </p:sp>
          </mc:Choice>
          <mc:Fallback xmlns="">
            <p:sp>
              <p:nvSpPr>
                <p:cNvPr id="33" name="Rectangle 32"/>
                <p:cNvSpPr>
                  <a:spLocks noRot="1" noChangeAspect="1" noMove="1" noResize="1" noEditPoints="1" noAdjustHandles="1" noChangeArrowheads="1" noChangeShapeType="1" noTextEdit="1"/>
                </p:cNvSpPr>
                <p:nvPr/>
              </p:nvSpPr>
              <p:spPr>
                <a:xfrm>
                  <a:off x="1298476" y="2851998"/>
                  <a:ext cx="753220" cy="369332"/>
                </a:xfrm>
                <a:prstGeom prst="rect">
                  <a:avLst/>
                </a:prstGeom>
                <a:blipFill rotWithShape="0">
                  <a:blip r:embed="rId5"/>
                  <a:stretch>
                    <a:fillRect b="-13333"/>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4" name="Rectangle 33"/>
                <p:cNvSpPr/>
                <p:nvPr/>
              </p:nvSpPr>
              <p:spPr>
                <a:xfrm>
                  <a:off x="4433510" y="4540206"/>
                  <a:ext cx="37144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𝑎</m:t>
                        </m:r>
                      </m:oMath>
                    </m:oMathPara>
                  </a14:m>
                  <a:endParaRPr lang="nl-BE" dirty="0"/>
                </a:p>
              </p:txBody>
            </p:sp>
          </mc:Choice>
          <mc:Fallback xmlns="">
            <p:sp>
              <p:nvSpPr>
                <p:cNvPr id="34" name="Rectangle 33"/>
                <p:cNvSpPr>
                  <a:spLocks noRot="1" noChangeAspect="1" noMove="1" noResize="1" noEditPoints="1" noAdjustHandles="1" noChangeArrowheads="1" noChangeShapeType="1" noTextEdit="1"/>
                </p:cNvSpPr>
                <p:nvPr/>
              </p:nvSpPr>
              <p:spPr>
                <a:xfrm>
                  <a:off x="4433510" y="4540206"/>
                  <a:ext cx="371448" cy="369332"/>
                </a:xfrm>
                <a:prstGeom prst="rect">
                  <a:avLst/>
                </a:prstGeom>
                <a:blipFill rotWithShape="0">
                  <a:blip r:embed="rId6"/>
                  <a:stretch>
                    <a:fillRect/>
                  </a:stretch>
                </a:blipFill>
              </p:spPr>
              <p:txBody>
                <a:bodyPr/>
                <a:lstStyle/>
                <a:p>
                  <a:r>
                    <a:rPr lang="pt-BR">
                      <a:noFill/>
                    </a:rPr>
                    <a:t> </a:t>
                  </a:r>
                </a:p>
              </p:txBody>
            </p:sp>
          </mc:Fallback>
        </mc:AlternateContent>
        <p:cxnSp>
          <p:nvCxnSpPr>
            <p:cNvPr id="35" name="Straight Connector 34"/>
            <p:cNvCxnSpPr/>
            <p:nvPr/>
          </p:nvCxnSpPr>
          <p:spPr>
            <a:xfrm rot="5400000">
              <a:off x="1234573" y="4193493"/>
              <a:ext cx="10800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6" name="Rectangle 35"/>
            <p:cNvSpPr/>
            <p:nvPr/>
          </p:nvSpPr>
          <p:spPr>
            <a:xfrm>
              <a:off x="1399362" y="4721358"/>
              <a:ext cx="731372" cy="523220"/>
            </a:xfrm>
            <a:prstGeom prst="rect">
              <a:avLst/>
            </a:prstGeom>
          </p:spPr>
          <p:txBody>
            <a:bodyPr wrap="square">
              <a:spAutoFit/>
            </a:bodyPr>
            <a:lstStyle/>
            <a:p>
              <a:pPr algn="ctr"/>
              <a:r>
                <a:rPr lang="en-US" sz="1400" dirty="0"/>
                <a:t>valor </a:t>
              </a:r>
              <a:r>
                <a:rPr lang="en-US" sz="1400" dirty="0" err="1"/>
                <a:t>inicial</a:t>
              </a:r>
              <a:endParaRPr lang="en-US" sz="1400" dirty="0"/>
            </a:p>
          </p:txBody>
        </p:sp>
        <p:sp>
          <p:nvSpPr>
            <p:cNvPr id="37" name="Flowchart: Connector 36"/>
            <p:cNvSpPr/>
            <p:nvPr/>
          </p:nvSpPr>
          <p:spPr>
            <a:xfrm>
              <a:off x="2279398" y="4435292"/>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5" name="Flowchart: Connector 44"/>
            <p:cNvSpPr/>
            <p:nvPr/>
          </p:nvSpPr>
          <p:spPr>
            <a:xfrm>
              <a:off x="4090837" y="3706009"/>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6" name="Flowchart: Connector 45"/>
            <p:cNvSpPr/>
            <p:nvPr/>
          </p:nvSpPr>
          <p:spPr>
            <a:xfrm>
              <a:off x="1736473" y="3548223"/>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53" name="Curved Connector 52"/>
            <p:cNvCxnSpPr>
              <a:stCxn id="46" idx="7"/>
              <a:endCxn id="37" idx="7"/>
            </p:cNvCxnSpPr>
            <p:nvPr/>
          </p:nvCxnSpPr>
          <p:spPr>
            <a:xfrm rot="16200000" flipH="1">
              <a:off x="1637571" y="3735162"/>
              <a:ext cx="887069" cy="542925"/>
            </a:xfrm>
            <a:prstGeom prst="curvedConnector3">
              <a:avLst>
                <a:gd name="adj1" fmla="val -27446"/>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Curved Connector 53"/>
            <p:cNvCxnSpPr>
              <a:stCxn id="37" idx="0"/>
            </p:cNvCxnSpPr>
            <p:nvPr/>
          </p:nvCxnSpPr>
          <p:spPr>
            <a:xfrm rot="5400000" flipH="1" flipV="1">
              <a:off x="2876235" y="3220688"/>
              <a:ext cx="660631" cy="1768578"/>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55" name="Flowchart: Connector 54"/>
            <p:cNvSpPr/>
            <p:nvPr/>
          </p:nvSpPr>
          <p:spPr>
            <a:xfrm>
              <a:off x="3498051" y="4497190"/>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56" name="Curved Connector 55"/>
            <p:cNvCxnSpPr>
              <a:stCxn id="45" idx="2"/>
            </p:cNvCxnSpPr>
            <p:nvPr/>
          </p:nvCxnSpPr>
          <p:spPr>
            <a:xfrm rot="10800000" flipV="1">
              <a:off x="3540913" y="3756767"/>
              <a:ext cx="549924" cy="726808"/>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60" name="Flowchart: Connector 59"/>
            <p:cNvSpPr/>
            <p:nvPr/>
          </p:nvSpPr>
          <p:spPr>
            <a:xfrm>
              <a:off x="1849761" y="3820720"/>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61" name="Curved Connector 60"/>
            <p:cNvCxnSpPr>
              <a:stCxn id="55" idx="0"/>
            </p:cNvCxnSpPr>
            <p:nvPr/>
          </p:nvCxnSpPr>
          <p:spPr>
            <a:xfrm rot="16200000" flipV="1">
              <a:off x="2433788" y="3390064"/>
              <a:ext cx="625712" cy="1588540"/>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88537208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p:cNvGrpSpPr/>
          <p:nvPr/>
        </p:nvGrpSpPr>
        <p:grpSpPr>
          <a:xfrm>
            <a:off x="6426200" y="644806"/>
            <a:ext cx="3578724" cy="4590907"/>
            <a:chOff x="6426200" y="644806"/>
            <a:chExt cx="3578724" cy="4590907"/>
          </a:xfrm>
        </p:grpSpPr>
        <p:grpSp>
          <p:nvGrpSpPr>
            <p:cNvPr id="12" name="Group 11"/>
            <p:cNvGrpSpPr/>
            <p:nvPr/>
          </p:nvGrpSpPr>
          <p:grpSpPr>
            <a:xfrm rot="10800000">
              <a:off x="6769100" y="644806"/>
              <a:ext cx="2806700" cy="4067687"/>
              <a:chOff x="5943600" y="2032000"/>
              <a:chExt cx="2806700" cy="4067687"/>
            </a:xfrm>
          </p:grpSpPr>
          <p:sp>
            <p:nvSpPr>
              <p:cNvPr id="13" name="Oval 12"/>
              <p:cNvSpPr/>
              <p:nvPr/>
            </p:nvSpPr>
            <p:spPr>
              <a:xfrm>
                <a:off x="6012753" y="2032000"/>
                <a:ext cx="2661347" cy="3911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 name="Rectangle 13"/>
              <p:cNvSpPr/>
              <p:nvPr/>
            </p:nvSpPr>
            <p:spPr>
              <a:xfrm>
                <a:off x="5943600" y="3415504"/>
                <a:ext cx="2806700" cy="26841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sp>
          <p:nvSpPr>
            <p:cNvPr id="17" name="Flowchart: Connector 16"/>
            <p:cNvSpPr/>
            <p:nvPr/>
          </p:nvSpPr>
          <p:spPr>
            <a:xfrm>
              <a:off x="8115300" y="4669997"/>
              <a:ext cx="85725" cy="101516"/>
            </a:xfrm>
            <a:prstGeom prst="flowChartConnector">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8" name="Straight Arrow Connector 17"/>
            <p:cNvCxnSpPr/>
            <p:nvPr/>
          </p:nvCxnSpPr>
          <p:spPr>
            <a:xfrm>
              <a:off x="6432550" y="2924872"/>
              <a:ext cx="0" cy="180000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H="1">
              <a:off x="6426200" y="4726109"/>
              <a:ext cx="3168000" cy="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Rectangle 19"/>
                <p:cNvSpPr/>
                <p:nvPr/>
              </p:nvSpPr>
              <p:spPr>
                <a:xfrm>
                  <a:off x="6498442" y="2839619"/>
                  <a:ext cx="75322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𝐽</m:t>
                            </m:r>
                          </m:e>
                          <m:sub>
                            <m:r>
                              <a:rPr lang="pt-BR" i="1">
                                <a:latin typeface="Cambria Math" panose="02040503050406030204" pitchFamily="18" charset="0"/>
                                <a:ea typeface="Cambria Math" panose="02040503050406030204" pitchFamily="18" charset="0"/>
                              </a:rPr>
                              <m:t>𝑒</m:t>
                            </m:r>
                          </m:sub>
                        </m:sSub>
                        <m:r>
                          <a:rPr lang="pt-BR"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𝒂</m:t>
                        </m:r>
                        <m:r>
                          <a:rPr lang="pt-BR" i="1">
                            <a:latin typeface="Cambria Math" panose="02040503050406030204" pitchFamily="18" charset="0"/>
                            <a:ea typeface="Cambria Math" panose="02040503050406030204" pitchFamily="18" charset="0"/>
                          </a:rPr>
                          <m:t>)</m:t>
                        </m:r>
                      </m:oMath>
                    </m:oMathPara>
                  </a14:m>
                  <a:endParaRPr lang="nl-BE" dirty="0"/>
                </a:p>
              </p:txBody>
            </p:sp>
          </mc:Choice>
          <mc:Fallback xmlns="">
            <p:sp>
              <p:nvSpPr>
                <p:cNvPr id="20" name="Rectangle 19"/>
                <p:cNvSpPr>
                  <a:spLocks noRot="1" noChangeAspect="1" noMove="1" noResize="1" noEditPoints="1" noAdjustHandles="1" noChangeArrowheads="1" noChangeShapeType="1" noTextEdit="1"/>
                </p:cNvSpPr>
                <p:nvPr/>
              </p:nvSpPr>
              <p:spPr>
                <a:xfrm>
                  <a:off x="6498442" y="2839619"/>
                  <a:ext cx="753220" cy="369332"/>
                </a:xfrm>
                <a:prstGeom prst="rect">
                  <a:avLst/>
                </a:prstGeom>
                <a:blipFill>
                  <a:blip r:embed="rId3"/>
                  <a:stretch>
                    <a:fillRect b="-13333"/>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21" name="Rectangle 20"/>
                <p:cNvSpPr/>
                <p:nvPr/>
              </p:nvSpPr>
              <p:spPr>
                <a:xfrm>
                  <a:off x="9633476" y="4527827"/>
                  <a:ext cx="37144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𝑎</m:t>
                        </m:r>
                      </m:oMath>
                    </m:oMathPara>
                  </a14:m>
                  <a:endParaRPr lang="nl-BE" dirty="0"/>
                </a:p>
              </p:txBody>
            </p:sp>
          </mc:Choice>
          <mc:Fallback xmlns="">
            <p:sp>
              <p:nvSpPr>
                <p:cNvPr id="21" name="Rectangle 20"/>
                <p:cNvSpPr>
                  <a:spLocks noRot="1" noChangeAspect="1" noMove="1" noResize="1" noEditPoints="1" noAdjustHandles="1" noChangeArrowheads="1" noChangeShapeType="1" noTextEdit="1"/>
                </p:cNvSpPr>
                <p:nvPr/>
              </p:nvSpPr>
              <p:spPr>
                <a:xfrm>
                  <a:off x="9633476" y="4527827"/>
                  <a:ext cx="371448" cy="369332"/>
                </a:xfrm>
                <a:prstGeom prst="rect">
                  <a:avLst/>
                </a:prstGeom>
                <a:blipFill>
                  <a:blip r:embed="rId4"/>
                  <a:stretch>
                    <a:fillRect/>
                  </a:stretch>
                </a:blipFill>
              </p:spPr>
              <p:txBody>
                <a:bodyPr/>
                <a:lstStyle/>
                <a:p>
                  <a:r>
                    <a:rPr lang="nl-BE">
                      <a:noFill/>
                    </a:rPr>
                    <a:t> </a:t>
                  </a:r>
                </a:p>
              </p:txBody>
            </p:sp>
          </mc:Fallback>
        </mc:AlternateContent>
        <p:cxnSp>
          <p:nvCxnSpPr>
            <p:cNvPr id="27" name="Straight Connector 26"/>
            <p:cNvCxnSpPr/>
            <p:nvPr/>
          </p:nvCxnSpPr>
          <p:spPr>
            <a:xfrm rot="5400000">
              <a:off x="7396226" y="4599671"/>
              <a:ext cx="252000" cy="0"/>
            </a:xfrm>
            <a:prstGeom prst="line">
              <a:avLst/>
            </a:prstGeom>
            <a:ln w="1905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p:cNvSpPr txBox="1"/>
                <p:nvPr/>
              </p:nvSpPr>
              <p:spPr>
                <a:xfrm>
                  <a:off x="7522227" y="4712493"/>
                  <a:ext cx="1300446"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nl-BE" sz="1400" i="1" smtClean="0">
                                <a:latin typeface="Cambria Math" panose="02040503050406030204" pitchFamily="18" charset="0"/>
                              </a:rPr>
                            </m:ctrlPr>
                          </m:sSubPr>
                          <m:e>
                            <m:r>
                              <a:rPr lang="en-US" sz="1400" b="0" i="1" smtClean="0">
                                <a:latin typeface="Cambria Math" panose="02040503050406030204" pitchFamily="18" charset="0"/>
                              </a:rPr>
                              <m:t>𝑎</m:t>
                            </m:r>
                          </m:e>
                          <m:sub>
                            <m:r>
                              <a:rPr lang="en-US" sz="1400" b="0" i="0" smtClean="0">
                                <a:latin typeface="Cambria Math" panose="02040503050406030204" pitchFamily="18" charset="0"/>
                              </a:rPr>
                              <m:t>ó</m:t>
                            </m:r>
                            <m:r>
                              <m:rPr>
                                <m:sty m:val="p"/>
                              </m:rPr>
                              <a:rPr lang="en-US" sz="1400" b="0" i="0" smtClean="0">
                                <a:latin typeface="Cambria Math" panose="02040503050406030204" pitchFamily="18" charset="0"/>
                              </a:rPr>
                              <m:t>timo</m:t>
                            </m:r>
                          </m:sub>
                        </m:sSub>
                      </m:oMath>
                    </m:oMathPara>
                  </a14:m>
                  <a:endParaRPr lang="nl-BE" sz="1400" dirty="0"/>
                </a:p>
              </p:txBody>
            </p:sp>
          </mc:Choice>
          <mc:Fallback xmlns="">
            <p:sp>
              <p:nvSpPr>
                <p:cNvPr id="23" name="TextBox 22"/>
                <p:cNvSpPr txBox="1">
                  <a:spLocks noRot="1" noChangeAspect="1" noMove="1" noResize="1" noEditPoints="1" noAdjustHandles="1" noChangeArrowheads="1" noChangeShapeType="1" noTextEdit="1"/>
                </p:cNvSpPr>
                <p:nvPr/>
              </p:nvSpPr>
              <p:spPr>
                <a:xfrm>
                  <a:off x="7522227" y="4712493"/>
                  <a:ext cx="1300446" cy="307777"/>
                </a:xfrm>
                <a:prstGeom prst="rect">
                  <a:avLst/>
                </a:prstGeom>
                <a:blipFill>
                  <a:blip r:embed="rId5"/>
                  <a:stretch>
                    <a:fillRect/>
                  </a:stretch>
                </a:blipFill>
              </p:spPr>
              <p:txBody>
                <a:bodyPr/>
                <a:lstStyle/>
                <a:p>
                  <a:r>
                    <a:rPr lang="nl-BE">
                      <a:noFill/>
                    </a:rPr>
                    <a:t> </a:t>
                  </a:r>
                </a:p>
              </p:txBody>
            </p:sp>
          </mc:Fallback>
        </mc:AlternateContent>
        <p:sp>
          <p:nvSpPr>
            <p:cNvPr id="28" name="Rectangle 27"/>
            <p:cNvSpPr/>
            <p:nvPr/>
          </p:nvSpPr>
          <p:spPr>
            <a:xfrm>
              <a:off x="7156540" y="4712493"/>
              <a:ext cx="731372" cy="523220"/>
            </a:xfrm>
            <a:prstGeom prst="rect">
              <a:avLst/>
            </a:prstGeom>
          </p:spPr>
          <p:txBody>
            <a:bodyPr wrap="square">
              <a:spAutoFit/>
            </a:bodyPr>
            <a:lstStyle/>
            <a:p>
              <a:pPr algn="ctr"/>
              <a:r>
                <a:rPr lang="en-US" sz="1400" dirty="0"/>
                <a:t>valor </a:t>
              </a:r>
              <a:r>
                <a:rPr lang="en-US" sz="1400" dirty="0" err="1"/>
                <a:t>inicial</a:t>
              </a:r>
              <a:endParaRPr lang="en-US" sz="1400" dirty="0"/>
            </a:p>
          </p:txBody>
        </p:sp>
        <p:sp>
          <p:nvSpPr>
            <p:cNvPr id="16" name="Flowchart: Connector 15"/>
            <p:cNvSpPr/>
            <p:nvPr/>
          </p:nvSpPr>
          <p:spPr>
            <a:xfrm>
              <a:off x="7479364" y="4422913"/>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8" name="Flowchart: Connector 37"/>
            <p:cNvSpPr/>
            <p:nvPr/>
          </p:nvSpPr>
          <p:spPr>
            <a:xfrm>
              <a:off x="8893031" y="4308697"/>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9" name="Flowchart: Connector 38"/>
            <p:cNvSpPr/>
            <p:nvPr/>
          </p:nvSpPr>
          <p:spPr>
            <a:xfrm>
              <a:off x="7179327" y="4068106"/>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0" name="Flowchart: Connector 39"/>
            <p:cNvSpPr/>
            <p:nvPr/>
          </p:nvSpPr>
          <p:spPr>
            <a:xfrm>
              <a:off x="9243870" y="3774659"/>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1" name="Flowchart: Connector 40"/>
            <p:cNvSpPr/>
            <p:nvPr/>
          </p:nvSpPr>
          <p:spPr>
            <a:xfrm>
              <a:off x="6936439" y="3535844"/>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2" name="Flowchart: Connector 41"/>
            <p:cNvSpPr/>
            <p:nvPr/>
          </p:nvSpPr>
          <p:spPr>
            <a:xfrm>
              <a:off x="9390551" y="3349850"/>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3" name="Straight Arrow Connector 2"/>
            <p:cNvCxnSpPr>
              <a:stCxn id="16" idx="6"/>
              <a:endCxn id="38" idx="2"/>
            </p:cNvCxnSpPr>
            <p:nvPr/>
          </p:nvCxnSpPr>
          <p:spPr>
            <a:xfrm flipV="1">
              <a:off x="7565089" y="4359455"/>
              <a:ext cx="1327942" cy="114216"/>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p:cNvCxnSpPr>
              <a:stCxn id="38" idx="2"/>
              <a:endCxn id="39" idx="6"/>
            </p:cNvCxnSpPr>
            <p:nvPr/>
          </p:nvCxnSpPr>
          <p:spPr>
            <a:xfrm flipH="1" flipV="1">
              <a:off x="7265052" y="4118864"/>
              <a:ext cx="1627979" cy="240591"/>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a:stCxn id="39" idx="6"/>
              <a:endCxn id="40" idx="2"/>
            </p:cNvCxnSpPr>
            <p:nvPr/>
          </p:nvCxnSpPr>
          <p:spPr>
            <a:xfrm flipV="1">
              <a:off x="7265052" y="3825417"/>
              <a:ext cx="1978818" cy="293447"/>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a:stCxn id="40" idx="2"/>
              <a:endCxn id="41" idx="6"/>
            </p:cNvCxnSpPr>
            <p:nvPr/>
          </p:nvCxnSpPr>
          <p:spPr>
            <a:xfrm flipH="1" flipV="1">
              <a:off x="7022164" y="3586602"/>
              <a:ext cx="2221706" cy="238815"/>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stCxn id="41" idx="6"/>
              <a:endCxn id="42" idx="2"/>
            </p:cNvCxnSpPr>
            <p:nvPr/>
          </p:nvCxnSpPr>
          <p:spPr>
            <a:xfrm flipV="1">
              <a:off x="7022164" y="3400608"/>
              <a:ext cx="2368387" cy="185994"/>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7136898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p:cNvGrpSpPr/>
          <p:nvPr/>
        </p:nvGrpSpPr>
        <p:grpSpPr>
          <a:xfrm>
            <a:off x="6498442" y="644806"/>
            <a:ext cx="3571938" cy="5234403"/>
            <a:chOff x="6498442" y="644806"/>
            <a:chExt cx="3571938" cy="5234403"/>
          </a:xfrm>
        </p:grpSpPr>
        <p:grpSp>
          <p:nvGrpSpPr>
            <p:cNvPr id="7" name="Group 6"/>
            <p:cNvGrpSpPr/>
            <p:nvPr/>
          </p:nvGrpSpPr>
          <p:grpSpPr>
            <a:xfrm rot="10800000">
              <a:off x="6769100" y="644806"/>
              <a:ext cx="2806700" cy="4067687"/>
              <a:chOff x="5943600" y="2032000"/>
              <a:chExt cx="2806700" cy="4067687"/>
            </a:xfrm>
          </p:grpSpPr>
          <p:sp>
            <p:nvSpPr>
              <p:cNvPr id="19" name="Oval 18"/>
              <p:cNvSpPr/>
              <p:nvPr/>
            </p:nvSpPr>
            <p:spPr>
              <a:xfrm>
                <a:off x="6012753" y="2032000"/>
                <a:ext cx="2661347" cy="3911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0" name="Rectangle 19"/>
              <p:cNvSpPr/>
              <p:nvPr/>
            </p:nvSpPr>
            <p:spPr>
              <a:xfrm>
                <a:off x="5943600" y="3415504"/>
                <a:ext cx="2806700" cy="26841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cxnSp>
          <p:nvCxnSpPr>
            <p:cNvPr id="5" name="Straight Arrow Connector 4"/>
            <p:cNvCxnSpPr/>
            <p:nvPr/>
          </p:nvCxnSpPr>
          <p:spPr>
            <a:xfrm>
              <a:off x="6804722" y="3162300"/>
              <a:ext cx="358078" cy="971550"/>
            </a:xfrm>
            <a:prstGeom prst="straightConnector1">
              <a:avLst/>
            </a:prstGeom>
            <a:ln w="28575">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 name="Flowchart: Connector 7"/>
            <p:cNvSpPr/>
            <p:nvPr/>
          </p:nvSpPr>
          <p:spPr>
            <a:xfrm>
              <a:off x="6938613" y="3561880"/>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Flowchart: Connector 10"/>
            <p:cNvSpPr/>
            <p:nvPr/>
          </p:nvSpPr>
          <p:spPr>
            <a:xfrm>
              <a:off x="8115300" y="4669997"/>
              <a:ext cx="85725" cy="101516"/>
            </a:xfrm>
            <a:prstGeom prst="flowChartConnector">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2" name="Straight Arrow Connector 11"/>
            <p:cNvCxnSpPr/>
            <p:nvPr/>
          </p:nvCxnSpPr>
          <p:spPr>
            <a:xfrm>
              <a:off x="6508750" y="2705797"/>
              <a:ext cx="0" cy="201600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H="1">
              <a:off x="6502400" y="4726109"/>
              <a:ext cx="3204000" cy="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Rectangle 13"/>
                <p:cNvSpPr/>
                <p:nvPr/>
              </p:nvSpPr>
              <p:spPr>
                <a:xfrm>
                  <a:off x="6498442" y="2534819"/>
                  <a:ext cx="766620"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𝐽</m:t>
                            </m:r>
                          </m:e>
                          <m:sub>
                            <m:r>
                              <a:rPr lang="pt-BR" sz="1600" i="1">
                                <a:latin typeface="Cambria Math" panose="02040503050406030204" pitchFamily="18" charset="0"/>
                                <a:ea typeface="Cambria Math" panose="02040503050406030204" pitchFamily="18" charset="0"/>
                              </a:rPr>
                              <m:t>𝑒</m:t>
                            </m:r>
                          </m:sub>
                        </m:sSub>
                        <m:r>
                          <a:rPr lang="pt-BR" sz="1600" i="1">
                            <a:latin typeface="Cambria Math" panose="02040503050406030204" pitchFamily="18" charset="0"/>
                            <a:ea typeface="Cambria Math" panose="02040503050406030204" pitchFamily="18" charset="0"/>
                          </a:rPr>
                          <m:t>(</m:t>
                        </m:r>
                        <m:sSub>
                          <m:sSubPr>
                            <m:ctrlPr>
                              <a:rPr lang="nl-BE" sz="1600" i="1">
                                <a:latin typeface="Cambria Math" panose="02040503050406030204" pitchFamily="18" charset="0"/>
                              </a:rPr>
                            </m:ctrlPr>
                          </m:sSubPr>
                          <m:e>
                            <m:r>
                              <a:rPr lang="en-US" sz="1600" i="1">
                                <a:latin typeface="Cambria Math" panose="02040503050406030204" pitchFamily="18" charset="0"/>
                              </a:rPr>
                              <m:t>𝑎</m:t>
                            </m:r>
                          </m:e>
                          <m:sub>
                            <m:r>
                              <a:rPr lang="en-US" sz="1600" i="1">
                                <a:latin typeface="Cambria Math" panose="02040503050406030204" pitchFamily="18" charset="0"/>
                              </a:rPr>
                              <m:t>1</m:t>
                            </m:r>
                          </m:sub>
                        </m:sSub>
                        <m:r>
                          <a:rPr lang="pt-BR" sz="1600" i="1">
                            <a:latin typeface="Cambria Math" panose="02040503050406030204" pitchFamily="18" charset="0"/>
                            <a:ea typeface="Cambria Math" panose="02040503050406030204" pitchFamily="18" charset="0"/>
                          </a:rPr>
                          <m:t>)</m:t>
                        </m:r>
                      </m:oMath>
                    </m:oMathPara>
                  </a14:m>
                  <a:endParaRPr lang="nl-BE" sz="1600" dirty="0"/>
                </a:p>
              </p:txBody>
            </p:sp>
          </mc:Choice>
          <mc:Fallback xmlns="">
            <p:sp>
              <p:nvSpPr>
                <p:cNvPr id="14" name="Rectangle 13"/>
                <p:cNvSpPr>
                  <a:spLocks noRot="1" noChangeAspect="1" noMove="1" noResize="1" noEditPoints="1" noAdjustHandles="1" noChangeArrowheads="1" noChangeShapeType="1" noTextEdit="1"/>
                </p:cNvSpPr>
                <p:nvPr/>
              </p:nvSpPr>
              <p:spPr>
                <a:xfrm>
                  <a:off x="6498442" y="2534819"/>
                  <a:ext cx="766620" cy="338554"/>
                </a:xfrm>
                <a:prstGeom prst="rect">
                  <a:avLst/>
                </a:prstGeom>
                <a:blipFill>
                  <a:blip r:embed="rId2"/>
                  <a:stretch>
                    <a:fillRect b="-10909"/>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15" name="Rectangle 14"/>
                <p:cNvSpPr/>
                <p:nvPr/>
              </p:nvSpPr>
              <p:spPr>
                <a:xfrm>
                  <a:off x="9635069" y="4547158"/>
                  <a:ext cx="435311"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nl-BE" sz="1600" i="1" smtClean="0">
                                <a:latin typeface="Cambria Math" panose="02040503050406030204" pitchFamily="18" charset="0"/>
                              </a:rPr>
                            </m:ctrlPr>
                          </m:sSubPr>
                          <m:e>
                            <m:r>
                              <a:rPr lang="en-US" sz="1600" b="0" i="1" smtClean="0">
                                <a:latin typeface="Cambria Math" panose="02040503050406030204" pitchFamily="18" charset="0"/>
                              </a:rPr>
                              <m:t>𝑎</m:t>
                            </m:r>
                          </m:e>
                          <m:sub>
                            <m:r>
                              <a:rPr lang="en-US" sz="1600" b="0" i="1" smtClean="0">
                                <a:latin typeface="Cambria Math" panose="02040503050406030204" pitchFamily="18" charset="0"/>
                              </a:rPr>
                              <m:t>1</m:t>
                            </m:r>
                          </m:sub>
                        </m:sSub>
                      </m:oMath>
                    </m:oMathPara>
                  </a14:m>
                  <a:endParaRPr lang="nl-BE" sz="1600" dirty="0"/>
                </a:p>
              </p:txBody>
            </p:sp>
          </mc:Choice>
          <mc:Fallback xmlns="">
            <p:sp>
              <p:nvSpPr>
                <p:cNvPr id="15" name="Rectangle 14"/>
                <p:cNvSpPr>
                  <a:spLocks noRot="1" noChangeAspect="1" noMove="1" noResize="1" noEditPoints="1" noAdjustHandles="1" noChangeArrowheads="1" noChangeShapeType="1" noTextEdit="1"/>
                </p:cNvSpPr>
                <p:nvPr/>
              </p:nvSpPr>
              <p:spPr>
                <a:xfrm>
                  <a:off x="9635069" y="4547158"/>
                  <a:ext cx="435311" cy="338554"/>
                </a:xfrm>
                <a:prstGeom prst="rect">
                  <a:avLst/>
                </a:prstGeom>
                <a:blipFill>
                  <a:blip r:embed="rId3"/>
                  <a:stretch>
                    <a:fillRect/>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16" name="TextBox 15"/>
                <p:cNvSpPr txBox="1"/>
                <p:nvPr/>
              </p:nvSpPr>
              <p:spPr>
                <a:xfrm>
                  <a:off x="6902450" y="2858827"/>
                  <a:ext cx="2463799" cy="523220"/>
                </a:xfrm>
                <a:prstGeom prst="rect">
                  <a:avLst/>
                </a:prstGeom>
                <a:noFill/>
              </p:spPr>
              <p:txBody>
                <a:bodyPr wrap="square" rtlCol="0">
                  <a:spAutoFit/>
                </a:bodyPr>
                <a:lstStyle/>
                <a:p>
                  <a:pPr algn="ctr"/>
                  <a14:m>
                    <m:oMath xmlns:m="http://schemas.openxmlformats.org/officeDocument/2006/math">
                      <m:sSub>
                        <m:sSubPr>
                          <m:ctrlPr>
                            <a:rPr lang="nl-BE" sz="1400" b="1" i="1">
                              <a:latin typeface="Cambria Math" panose="02040503050406030204" pitchFamily="18" charset="0"/>
                            </a:rPr>
                          </m:ctrlPr>
                        </m:sSubPr>
                        <m:e>
                          <m:r>
                            <a:rPr lang="en-US" sz="1400" b="1" i="1">
                              <a:latin typeface="Cambria Math" panose="02040503050406030204" pitchFamily="18" charset="0"/>
                            </a:rPr>
                            <m:t>𝒂</m:t>
                          </m:r>
                        </m:e>
                        <m:sub>
                          <m:r>
                            <a:rPr lang="en-US" sz="1400" b="1" i="1">
                              <a:latin typeface="Cambria Math" panose="02040503050406030204" pitchFamily="18" charset="0"/>
                            </a:rPr>
                            <m:t>𝟏</m:t>
                          </m:r>
                        </m:sub>
                      </m:sSub>
                    </m:oMath>
                  </a14:m>
                  <a:r>
                    <a:rPr lang="en-US" sz="1400" b="1" dirty="0"/>
                    <a:t> inicializado </a:t>
                  </a:r>
                  <a:r>
                    <a:rPr lang="en-US" sz="1400" b="1" dirty="0" err="1"/>
                    <a:t>em</a:t>
                  </a:r>
                  <a:r>
                    <a:rPr lang="en-US" sz="1400" b="1" dirty="0"/>
                    <a:t> </a:t>
                  </a:r>
                  <a:r>
                    <a:rPr lang="en-US" sz="1400" b="1" dirty="0" err="1"/>
                    <a:t>uma</a:t>
                  </a:r>
                  <a:r>
                    <a:rPr lang="en-US" sz="1400" b="1" dirty="0"/>
                    <a:t> </a:t>
                  </a:r>
                  <a:r>
                    <a:rPr lang="en-US" sz="1400" b="1" dirty="0" err="1"/>
                    <a:t>posição</a:t>
                  </a:r>
                  <a:r>
                    <a:rPr lang="en-US" sz="1400" b="1" dirty="0"/>
                    <a:t> antes do </a:t>
                  </a:r>
                  <a:r>
                    <a:rPr lang="en-US" sz="1400" b="1" dirty="0" err="1"/>
                    <a:t>mínimo</a:t>
                  </a:r>
                  <a:endParaRPr lang="en-US" sz="1400" b="1" dirty="0"/>
                </a:p>
              </p:txBody>
            </p:sp>
          </mc:Choice>
          <mc:Fallback xmlns="">
            <p:sp>
              <p:nvSpPr>
                <p:cNvPr id="16" name="TextBox 15"/>
                <p:cNvSpPr txBox="1">
                  <a:spLocks noRot="1" noChangeAspect="1" noMove="1" noResize="1" noEditPoints="1" noAdjustHandles="1" noChangeArrowheads="1" noChangeShapeType="1" noTextEdit="1"/>
                </p:cNvSpPr>
                <p:nvPr/>
              </p:nvSpPr>
              <p:spPr>
                <a:xfrm>
                  <a:off x="6902450" y="2858827"/>
                  <a:ext cx="2463799" cy="523220"/>
                </a:xfrm>
                <a:prstGeom prst="rect">
                  <a:avLst/>
                </a:prstGeom>
                <a:blipFill>
                  <a:blip r:embed="rId4"/>
                  <a:stretch>
                    <a:fillRect t="-2326" b="-10465"/>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18" name="TextBox 17"/>
                <p:cNvSpPr txBox="1"/>
                <p:nvPr/>
              </p:nvSpPr>
              <p:spPr>
                <a:xfrm>
                  <a:off x="7522227" y="4807743"/>
                  <a:ext cx="1300446" cy="53617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Sup>
                          <m:sSubSupPr>
                            <m:ctrlPr>
                              <a:rPr lang="nl-BE" sz="1400" i="1" smtClean="0">
                                <a:latin typeface="Cambria Math" panose="02040503050406030204" pitchFamily="18" charset="0"/>
                              </a:rPr>
                            </m:ctrlPr>
                          </m:sSubSupPr>
                          <m:e>
                            <m:r>
                              <a:rPr lang="en-US" sz="1400" b="0" i="1" smtClean="0">
                                <a:latin typeface="Cambria Math" panose="02040503050406030204" pitchFamily="18" charset="0"/>
                              </a:rPr>
                              <m:t>𝑎</m:t>
                            </m:r>
                          </m:e>
                          <m:sub>
                            <m:r>
                              <a:rPr lang="en-US" sz="1400" b="0" i="1" smtClean="0">
                                <a:latin typeface="Cambria Math" panose="02040503050406030204" pitchFamily="18" charset="0"/>
                              </a:rPr>
                              <m:t>1</m:t>
                            </m:r>
                          </m:sub>
                          <m:sup>
                            <m:r>
                              <a:rPr lang="en-US" sz="1400" b="0" i="0" smtClean="0">
                                <a:latin typeface="Cambria Math" panose="02040503050406030204" pitchFamily="18" charset="0"/>
                              </a:rPr>
                              <m:t>ó</m:t>
                            </m:r>
                            <m:r>
                              <m:rPr>
                                <m:sty m:val="p"/>
                              </m:rPr>
                              <a:rPr lang="en-US" sz="1400" b="0" i="0" smtClean="0">
                                <a:latin typeface="Cambria Math" panose="02040503050406030204" pitchFamily="18" charset="0"/>
                              </a:rPr>
                              <m:t>timo</m:t>
                            </m:r>
                          </m:sup>
                        </m:sSubSup>
                      </m:oMath>
                    </m:oMathPara>
                  </a14:m>
                  <a:endParaRPr lang="en-US" sz="1400" dirty="0"/>
                </a:p>
                <a:p>
                  <a:pPr algn="ctr"/>
                  <a:r>
                    <a:rPr lang="en-US" sz="1400" dirty="0" err="1"/>
                    <a:t>mínimo</a:t>
                  </a:r>
                  <a:r>
                    <a:rPr lang="en-US" sz="1400" dirty="0"/>
                    <a:t> global</a:t>
                  </a:r>
                </a:p>
              </p:txBody>
            </p:sp>
          </mc:Choice>
          <mc:Fallback xmlns="">
            <p:sp>
              <p:nvSpPr>
                <p:cNvPr id="18" name="TextBox 17"/>
                <p:cNvSpPr txBox="1">
                  <a:spLocks noRot="1" noChangeAspect="1" noMove="1" noResize="1" noEditPoints="1" noAdjustHandles="1" noChangeArrowheads="1" noChangeShapeType="1" noTextEdit="1"/>
                </p:cNvSpPr>
                <p:nvPr/>
              </p:nvSpPr>
              <p:spPr>
                <a:xfrm>
                  <a:off x="7522227" y="4807743"/>
                  <a:ext cx="1300446" cy="536172"/>
                </a:xfrm>
                <a:prstGeom prst="rect">
                  <a:avLst/>
                </a:prstGeom>
                <a:blipFill>
                  <a:blip r:embed="rId5"/>
                  <a:stretch>
                    <a:fillRect b="-10227"/>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2" name="Rectangle 1"/>
                <p:cNvSpPr/>
                <p:nvPr/>
              </p:nvSpPr>
              <p:spPr>
                <a:xfrm>
                  <a:off x="6622708" y="4810334"/>
                  <a:ext cx="727059" cy="32156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nl-BE" sz="1400" i="1" smtClean="0">
                                <a:latin typeface="Cambria Math" panose="02040503050406030204" pitchFamily="18" charset="0"/>
                              </a:rPr>
                            </m:ctrlPr>
                          </m:sSubSupPr>
                          <m:e>
                            <m:r>
                              <a:rPr lang="en-US" sz="1400" i="1">
                                <a:latin typeface="Cambria Math" panose="02040503050406030204" pitchFamily="18" charset="0"/>
                              </a:rPr>
                              <m:t>𝑎</m:t>
                            </m:r>
                          </m:e>
                          <m:sub>
                            <m:r>
                              <a:rPr lang="en-US" sz="1400" i="1">
                                <a:latin typeface="Cambria Math" panose="02040503050406030204" pitchFamily="18" charset="0"/>
                              </a:rPr>
                              <m:t>1</m:t>
                            </m:r>
                          </m:sub>
                          <m:sup>
                            <m:r>
                              <m:rPr>
                                <m:sty m:val="p"/>
                              </m:rPr>
                              <a:rPr lang="en-US" sz="1400" b="0" i="0" smtClean="0">
                                <a:latin typeface="Cambria Math" panose="02040503050406030204" pitchFamily="18" charset="0"/>
                              </a:rPr>
                              <m:t>inicial</m:t>
                            </m:r>
                          </m:sup>
                        </m:sSubSup>
                      </m:oMath>
                    </m:oMathPara>
                  </a14:m>
                  <a:endParaRPr lang="nl-BE" sz="1400" dirty="0"/>
                </a:p>
              </p:txBody>
            </p:sp>
          </mc:Choice>
          <mc:Fallback xmlns="">
            <p:sp>
              <p:nvSpPr>
                <p:cNvPr id="2" name="Rectangle 1"/>
                <p:cNvSpPr>
                  <a:spLocks noRot="1" noChangeAspect="1" noMove="1" noResize="1" noEditPoints="1" noAdjustHandles="1" noChangeArrowheads="1" noChangeShapeType="1" noTextEdit="1"/>
                </p:cNvSpPr>
                <p:nvPr/>
              </p:nvSpPr>
              <p:spPr>
                <a:xfrm>
                  <a:off x="6622708" y="4810334"/>
                  <a:ext cx="727059" cy="321563"/>
                </a:xfrm>
                <a:prstGeom prst="rect">
                  <a:avLst/>
                </a:prstGeom>
                <a:blipFill>
                  <a:blip r:embed="rId6"/>
                  <a:stretch>
                    <a:fillRect/>
                  </a:stretch>
                </a:blipFill>
              </p:spPr>
              <p:txBody>
                <a:bodyPr/>
                <a:lstStyle/>
                <a:p>
                  <a:r>
                    <a:rPr lang="nl-BE">
                      <a:noFill/>
                    </a:rPr>
                    <a:t> </a:t>
                  </a:r>
                </a:p>
              </p:txBody>
            </p:sp>
          </mc:Fallback>
        </mc:AlternateContent>
        <p:cxnSp>
          <p:nvCxnSpPr>
            <p:cNvPr id="4" name="Straight Connector 3"/>
            <p:cNvCxnSpPr/>
            <p:nvPr/>
          </p:nvCxnSpPr>
          <p:spPr>
            <a:xfrm rot="5400000">
              <a:off x="6441475" y="4188075"/>
              <a:ext cx="1080000" cy="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stCxn id="2" idx="0"/>
            </p:cNvCxnSpPr>
            <p:nvPr/>
          </p:nvCxnSpPr>
          <p:spPr>
            <a:xfrm flipV="1">
              <a:off x="6986238" y="4807743"/>
              <a:ext cx="1148112" cy="259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Rectangle 16"/>
                <p:cNvSpPr/>
                <p:nvPr/>
              </p:nvSpPr>
              <p:spPr>
                <a:xfrm>
                  <a:off x="6498442" y="5342203"/>
                  <a:ext cx="3571938" cy="537006"/>
                </a:xfrm>
                <a:prstGeom prst="rect">
                  <a:avLst/>
                </a:prstGeom>
              </p:spPr>
              <p:txBody>
                <a:bodyPr wrap="square">
                  <a:spAutoFit/>
                </a:bodyPr>
                <a:lstStyle/>
                <a:p>
                  <a:pPr algn="ctr"/>
                  <a:r>
                    <a:rPr lang="en-US" sz="1400" b="1" dirty="0"/>
                    <a:t>gradiente </a:t>
                  </a:r>
                  <a:r>
                    <a:rPr lang="en-US" sz="1400" b="1" dirty="0" err="1"/>
                    <a:t>negativo</a:t>
                  </a:r>
                  <a:r>
                    <a:rPr lang="en-US" sz="1400" dirty="0"/>
                    <a:t>: </a:t>
                  </a:r>
                  <a14:m>
                    <m:oMath xmlns:m="http://schemas.openxmlformats.org/officeDocument/2006/math">
                      <m:sSub>
                        <m:sSubPr>
                          <m:ctrlPr>
                            <a:rPr lang="en-US" sz="1400" i="1">
                              <a:latin typeface="Cambria Math" panose="02040503050406030204" pitchFamily="18" charset="0"/>
                            </a:rPr>
                          </m:ctrlPr>
                        </m:sSubPr>
                        <m:e>
                          <m:r>
                            <a:rPr lang="en-US" sz="1400" b="0" i="1" smtClean="0">
                              <a:latin typeface="Cambria Math" panose="02040503050406030204" pitchFamily="18" charset="0"/>
                            </a:rPr>
                            <m:t>𝑎</m:t>
                          </m:r>
                        </m:e>
                        <m:sub>
                          <m:r>
                            <a:rPr lang="en-US" sz="1400" b="0" i="1" smtClean="0">
                              <a:latin typeface="Cambria Math" panose="02040503050406030204" pitchFamily="18" charset="0"/>
                            </a:rPr>
                            <m:t>1</m:t>
                          </m:r>
                        </m:sub>
                      </m:sSub>
                      <m:r>
                        <a:rPr lang="en-US" sz="1400" b="0" i="1" smtClean="0">
                          <a:latin typeface="Cambria Math" panose="02040503050406030204" pitchFamily="18" charset="0"/>
                        </a:rPr>
                        <m:t>=</m:t>
                      </m:r>
                      <m:sSubSup>
                        <m:sSubSupPr>
                          <m:ctrlPr>
                            <a:rPr lang="nl-BE" sz="1400" i="1" smtClean="0">
                              <a:latin typeface="Cambria Math" panose="02040503050406030204" pitchFamily="18" charset="0"/>
                            </a:rPr>
                          </m:ctrlPr>
                        </m:sSubSupPr>
                        <m:e>
                          <m:r>
                            <a:rPr lang="en-US" sz="1400" i="1">
                              <a:latin typeface="Cambria Math" panose="02040503050406030204" pitchFamily="18" charset="0"/>
                            </a:rPr>
                            <m:t>𝑎</m:t>
                          </m:r>
                        </m:e>
                        <m:sub>
                          <m:r>
                            <a:rPr lang="en-US" sz="1400" i="1">
                              <a:latin typeface="Cambria Math" panose="02040503050406030204" pitchFamily="18" charset="0"/>
                            </a:rPr>
                            <m:t>1</m:t>
                          </m:r>
                        </m:sub>
                        <m:sup>
                          <m:r>
                            <m:rPr>
                              <m:sty m:val="p"/>
                            </m:rPr>
                            <a:rPr lang="en-US" sz="1400">
                              <a:latin typeface="Cambria Math" panose="02040503050406030204" pitchFamily="18" charset="0"/>
                            </a:rPr>
                            <m:t>inicial</m:t>
                          </m:r>
                        </m:sup>
                      </m:sSubSup>
                      <m:r>
                        <a:rPr lang="en-US" sz="1400" b="0" i="0" smtClean="0">
                          <a:latin typeface="Cambria Math" panose="02040503050406030204" pitchFamily="18" charset="0"/>
                        </a:rPr>
                        <m:t>+</m:t>
                      </m:r>
                      <m:r>
                        <a:rPr lang="en-US" sz="1400" i="1">
                          <a:latin typeface="Cambria Math" panose="02040503050406030204" pitchFamily="18" charset="0"/>
                          <a:ea typeface="Cambria Math" panose="02040503050406030204" pitchFamily="18" charset="0"/>
                        </a:rPr>
                        <m:t>𝛼</m:t>
                      </m:r>
                      <m:r>
                        <a:rPr lang="en-US" sz="1400" i="1" smtClean="0">
                          <a:latin typeface="Cambria Math" panose="02040503050406030204" pitchFamily="18" charset="0"/>
                          <a:ea typeface="Cambria Math" panose="02040503050406030204" pitchFamily="18" charset="0"/>
                        </a:rPr>
                        <m:t>𝛻</m:t>
                      </m:r>
                      <m:sSub>
                        <m:sSubPr>
                          <m:ctrlPr>
                            <a:rPr lang="pt-BR" sz="1400" i="1">
                              <a:latin typeface="Cambria Math" panose="02040503050406030204" pitchFamily="18" charset="0"/>
                              <a:ea typeface="Cambria Math" panose="02040503050406030204" pitchFamily="18" charset="0"/>
                            </a:rPr>
                          </m:ctrlPr>
                        </m:sSubPr>
                        <m:e>
                          <m:r>
                            <a:rPr lang="pt-BR" sz="1400" i="1">
                              <a:latin typeface="Cambria Math" panose="02040503050406030204" pitchFamily="18" charset="0"/>
                              <a:ea typeface="Cambria Math" panose="02040503050406030204" pitchFamily="18" charset="0"/>
                            </a:rPr>
                            <m:t>𝐽</m:t>
                          </m:r>
                        </m:e>
                        <m:sub>
                          <m:r>
                            <a:rPr lang="pt-BR" sz="1400" i="1">
                              <a:latin typeface="Cambria Math" panose="02040503050406030204" pitchFamily="18" charset="0"/>
                              <a:ea typeface="Cambria Math" panose="02040503050406030204" pitchFamily="18" charset="0"/>
                            </a:rPr>
                            <m:t>𝑒</m:t>
                          </m:r>
                        </m:sub>
                      </m:sSub>
                      <m:d>
                        <m:dPr>
                          <m:ctrlPr>
                            <a:rPr lang="pt-BR" sz="1400" i="1">
                              <a:latin typeface="Cambria Math" panose="02040503050406030204" pitchFamily="18" charset="0"/>
                              <a:ea typeface="Cambria Math" panose="02040503050406030204" pitchFamily="18" charset="0"/>
                            </a:rPr>
                          </m:ctrlPr>
                        </m:dPr>
                        <m:e>
                          <m:sSub>
                            <m:sSubPr>
                              <m:ctrlPr>
                                <a:rPr lang="nl-BE" sz="1400" i="1">
                                  <a:latin typeface="Cambria Math" panose="02040503050406030204" pitchFamily="18" charset="0"/>
                                </a:rPr>
                              </m:ctrlPr>
                            </m:sSubPr>
                            <m:e>
                              <m:r>
                                <a:rPr lang="en-US" sz="1400" i="1">
                                  <a:latin typeface="Cambria Math" panose="02040503050406030204" pitchFamily="18" charset="0"/>
                                </a:rPr>
                                <m:t>𝑎</m:t>
                              </m:r>
                            </m:e>
                            <m:sub>
                              <m:r>
                                <a:rPr lang="en-US" sz="1400" i="1">
                                  <a:latin typeface="Cambria Math" panose="02040503050406030204" pitchFamily="18" charset="0"/>
                                </a:rPr>
                                <m:t>1</m:t>
                              </m:r>
                            </m:sub>
                          </m:sSub>
                        </m:e>
                      </m:d>
                    </m:oMath>
                  </a14:m>
                  <a:endParaRPr lang="nl-BE" sz="1400" dirty="0"/>
                </a:p>
                <a:p>
                  <a:pPr algn="ct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𝑎</m:t>
                          </m:r>
                        </m:e>
                        <m:sub>
                          <m:r>
                            <a:rPr lang="en-US" sz="1400" i="1">
                              <a:latin typeface="Cambria Math" panose="02040503050406030204" pitchFamily="18" charset="0"/>
                            </a:rPr>
                            <m:t>1</m:t>
                          </m:r>
                        </m:sub>
                      </m:sSub>
                    </m:oMath>
                  </a14:m>
                  <a:r>
                    <a:rPr lang="nl-BE" sz="1400" dirty="0"/>
                    <a:t> </a:t>
                  </a:r>
                  <a:r>
                    <a:rPr lang="nl-BE" sz="1400" dirty="0" err="1"/>
                    <a:t>aumenta</a:t>
                  </a:r>
                  <a:r>
                    <a:rPr lang="nl-BE" sz="1400" dirty="0"/>
                    <a:t> e se </a:t>
                  </a:r>
                  <a:r>
                    <a:rPr lang="nl-BE" sz="1400" dirty="0" err="1"/>
                    <a:t>aproxima</a:t>
                  </a:r>
                  <a:r>
                    <a:rPr lang="nl-BE" sz="1400" dirty="0"/>
                    <a:t> do </a:t>
                  </a:r>
                  <a:r>
                    <a:rPr lang="nl-BE" sz="1400" dirty="0" err="1"/>
                    <a:t>mínimo</a:t>
                  </a:r>
                  <a:endParaRPr lang="nl-BE" sz="1400" dirty="0"/>
                </a:p>
              </p:txBody>
            </p:sp>
          </mc:Choice>
          <mc:Fallback xmlns="">
            <p:sp>
              <p:nvSpPr>
                <p:cNvPr id="17" name="Rectangle 16"/>
                <p:cNvSpPr>
                  <a:spLocks noRot="1" noChangeAspect="1" noMove="1" noResize="1" noEditPoints="1" noAdjustHandles="1" noChangeArrowheads="1" noChangeShapeType="1" noTextEdit="1"/>
                </p:cNvSpPr>
                <p:nvPr/>
              </p:nvSpPr>
              <p:spPr>
                <a:xfrm>
                  <a:off x="6498442" y="5342203"/>
                  <a:ext cx="3571938" cy="537006"/>
                </a:xfrm>
                <a:prstGeom prst="rect">
                  <a:avLst/>
                </a:prstGeom>
                <a:blipFill>
                  <a:blip r:embed="rId7"/>
                  <a:stretch>
                    <a:fillRect b="-12500"/>
                  </a:stretch>
                </a:blipFill>
              </p:spPr>
              <p:txBody>
                <a:bodyPr/>
                <a:lstStyle/>
                <a:p>
                  <a:r>
                    <a:rPr lang="nl-BE">
                      <a:noFill/>
                    </a:rPr>
                    <a:t> </a:t>
                  </a:r>
                </a:p>
              </p:txBody>
            </p:sp>
          </mc:Fallback>
        </mc:AlternateContent>
      </p:grpSp>
    </p:spTree>
    <p:extLst>
      <p:ext uri="{BB962C8B-B14F-4D97-AF65-F5344CB8AC3E}">
        <p14:creationId xmlns:p14="http://schemas.microsoft.com/office/powerpoint/2010/main" val="372670423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p:cNvGrpSpPr/>
          <p:nvPr/>
        </p:nvGrpSpPr>
        <p:grpSpPr>
          <a:xfrm>
            <a:off x="6498442" y="644806"/>
            <a:ext cx="3571938" cy="5234403"/>
            <a:chOff x="6498442" y="644806"/>
            <a:chExt cx="3571938" cy="5234403"/>
          </a:xfrm>
        </p:grpSpPr>
        <p:grpSp>
          <p:nvGrpSpPr>
            <p:cNvPr id="7" name="Group 6"/>
            <p:cNvGrpSpPr/>
            <p:nvPr/>
          </p:nvGrpSpPr>
          <p:grpSpPr>
            <a:xfrm rot="10800000">
              <a:off x="6769100" y="644806"/>
              <a:ext cx="2806700" cy="4067687"/>
              <a:chOff x="5943600" y="2032000"/>
              <a:chExt cx="2806700" cy="4067687"/>
            </a:xfrm>
          </p:grpSpPr>
          <p:sp>
            <p:nvSpPr>
              <p:cNvPr id="19" name="Oval 18"/>
              <p:cNvSpPr/>
              <p:nvPr/>
            </p:nvSpPr>
            <p:spPr>
              <a:xfrm>
                <a:off x="6012753" y="2032000"/>
                <a:ext cx="2661347" cy="3911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0" name="Rectangle 19"/>
              <p:cNvSpPr/>
              <p:nvPr/>
            </p:nvSpPr>
            <p:spPr>
              <a:xfrm>
                <a:off x="5943600" y="3415504"/>
                <a:ext cx="2806700" cy="26841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sp>
          <p:nvSpPr>
            <p:cNvPr id="11" name="Flowchart: Connector 10"/>
            <p:cNvSpPr/>
            <p:nvPr/>
          </p:nvSpPr>
          <p:spPr>
            <a:xfrm>
              <a:off x="8115300" y="4669997"/>
              <a:ext cx="85725" cy="101516"/>
            </a:xfrm>
            <a:prstGeom prst="flowChartConnector">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2" name="Straight Arrow Connector 11"/>
            <p:cNvCxnSpPr/>
            <p:nvPr/>
          </p:nvCxnSpPr>
          <p:spPr>
            <a:xfrm>
              <a:off x="6508750" y="2705797"/>
              <a:ext cx="0" cy="201600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H="1">
              <a:off x="6502400" y="4726109"/>
              <a:ext cx="3204000" cy="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Rectangle 13"/>
                <p:cNvSpPr/>
                <p:nvPr/>
              </p:nvSpPr>
              <p:spPr>
                <a:xfrm>
                  <a:off x="6498442" y="2534819"/>
                  <a:ext cx="766620"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𝐽</m:t>
                            </m:r>
                          </m:e>
                          <m:sub>
                            <m:r>
                              <a:rPr lang="pt-BR" sz="1600" i="1">
                                <a:latin typeface="Cambria Math" panose="02040503050406030204" pitchFamily="18" charset="0"/>
                                <a:ea typeface="Cambria Math" panose="02040503050406030204" pitchFamily="18" charset="0"/>
                              </a:rPr>
                              <m:t>𝑒</m:t>
                            </m:r>
                          </m:sub>
                        </m:sSub>
                        <m:r>
                          <a:rPr lang="pt-BR" sz="1600" i="1">
                            <a:latin typeface="Cambria Math" panose="02040503050406030204" pitchFamily="18" charset="0"/>
                            <a:ea typeface="Cambria Math" panose="02040503050406030204" pitchFamily="18" charset="0"/>
                          </a:rPr>
                          <m:t>(</m:t>
                        </m:r>
                        <m:sSub>
                          <m:sSubPr>
                            <m:ctrlPr>
                              <a:rPr lang="nl-BE" sz="1600" i="1">
                                <a:latin typeface="Cambria Math" panose="02040503050406030204" pitchFamily="18" charset="0"/>
                              </a:rPr>
                            </m:ctrlPr>
                          </m:sSubPr>
                          <m:e>
                            <m:r>
                              <a:rPr lang="en-US" sz="1600" i="1">
                                <a:latin typeface="Cambria Math" panose="02040503050406030204" pitchFamily="18" charset="0"/>
                              </a:rPr>
                              <m:t>𝑎</m:t>
                            </m:r>
                          </m:e>
                          <m:sub>
                            <m:r>
                              <a:rPr lang="en-US" sz="1600" i="1">
                                <a:latin typeface="Cambria Math" panose="02040503050406030204" pitchFamily="18" charset="0"/>
                              </a:rPr>
                              <m:t>1</m:t>
                            </m:r>
                          </m:sub>
                        </m:sSub>
                        <m:r>
                          <a:rPr lang="pt-BR" sz="1600" i="1">
                            <a:latin typeface="Cambria Math" panose="02040503050406030204" pitchFamily="18" charset="0"/>
                            <a:ea typeface="Cambria Math" panose="02040503050406030204" pitchFamily="18" charset="0"/>
                          </a:rPr>
                          <m:t>)</m:t>
                        </m:r>
                      </m:oMath>
                    </m:oMathPara>
                  </a14:m>
                  <a:endParaRPr lang="nl-BE" sz="1600" dirty="0"/>
                </a:p>
              </p:txBody>
            </p:sp>
          </mc:Choice>
          <mc:Fallback xmlns="">
            <p:sp>
              <p:nvSpPr>
                <p:cNvPr id="14" name="Rectangle 13"/>
                <p:cNvSpPr>
                  <a:spLocks noRot="1" noChangeAspect="1" noMove="1" noResize="1" noEditPoints="1" noAdjustHandles="1" noChangeArrowheads="1" noChangeShapeType="1" noTextEdit="1"/>
                </p:cNvSpPr>
                <p:nvPr/>
              </p:nvSpPr>
              <p:spPr>
                <a:xfrm>
                  <a:off x="6498442" y="2534819"/>
                  <a:ext cx="766620" cy="338554"/>
                </a:xfrm>
                <a:prstGeom prst="rect">
                  <a:avLst/>
                </a:prstGeom>
                <a:blipFill>
                  <a:blip r:embed="rId2"/>
                  <a:stretch>
                    <a:fillRect b="-10909"/>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15" name="Rectangle 14"/>
                <p:cNvSpPr/>
                <p:nvPr/>
              </p:nvSpPr>
              <p:spPr>
                <a:xfrm>
                  <a:off x="9635069" y="4547158"/>
                  <a:ext cx="435311"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nl-BE" sz="1600" i="1" smtClean="0">
                                <a:latin typeface="Cambria Math" panose="02040503050406030204" pitchFamily="18" charset="0"/>
                              </a:rPr>
                            </m:ctrlPr>
                          </m:sSubPr>
                          <m:e>
                            <m:r>
                              <a:rPr lang="en-US" sz="1600" b="0" i="1" smtClean="0">
                                <a:latin typeface="Cambria Math" panose="02040503050406030204" pitchFamily="18" charset="0"/>
                              </a:rPr>
                              <m:t>𝑎</m:t>
                            </m:r>
                          </m:e>
                          <m:sub>
                            <m:r>
                              <a:rPr lang="en-US" sz="1600" b="0" i="1" smtClean="0">
                                <a:latin typeface="Cambria Math" panose="02040503050406030204" pitchFamily="18" charset="0"/>
                              </a:rPr>
                              <m:t>1</m:t>
                            </m:r>
                          </m:sub>
                        </m:sSub>
                      </m:oMath>
                    </m:oMathPara>
                  </a14:m>
                  <a:endParaRPr lang="nl-BE" sz="1600" dirty="0"/>
                </a:p>
              </p:txBody>
            </p:sp>
          </mc:Choice>
          <mc:Fallback xmlns="">
            <p:sp>
              <p:nvSpPr>
                <p:cNvPr id="15" name="Rectangle 14"/>
                <p:cNvSpPr>
                  <a:spLocks noRot="1" noChangeAspect="1" noMove="1" noResize="1" noEditPoints="1" noAdjustHandles="1" noChangeArrowheads="1" noChangeShapeType="1" noTextEdit="1"/>
                </p:cNvSpPr>
                <p:nvPr/>
              </p:nvSpPr>
              <p:spPr>
                <a:xfrm>
                  <a:off x="9635069" y="4547158"/>
                  <a:ext cx="435311" cy="338554"/>
                </a:xfrm>
                <a:prstGeom prst="rect">
                  <a:avLst/>
                </a:prstGeom>
                <a:blipFill>
                  <a:blip r:embed="rId3"/>
                  <a:stretch>
                    <a:fillRect/>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16" name="TextBox 15"/>
                <p:cNvSpPr txBox="1"/>
                <p:nvPr/>
              </p:nvSpPr>
              <p:spPr>
                <a:xfrm>
                  <a:off x="6902450" y="2858827"/>
                  <a:ext cx="2463799" cy="523220"/>
                </a:xfrm>
                <a:prstGeom prst="rect">
                  <a:avLst/>
                </a:prstGeom>
                <a:noFill/>
              </p:spPr>
              <p:txBody>
                <a:bodyPr wrap="square" rtlCol="0">
                  <a:spAutoFit/>
                </a:bodyPr>
                <a:lstStyle/>
                <a:p>
                  <a:pPr algn="ctr"/>
                  <a14:m>
                    <m:oMath xmlns:m="http://schemas.openxmlformats.org/officeDocument/2006/math">
                      <m:sSub>
                        <m:sSubPr>
                          <m:ctrlPr>
                            <a:rPr lang="nl-BE" sz="1400" b="1" i="1">
                              <a:latin typeface="Cambria Math" panose="02040503050406030204" pitchFamily="18" charset="0"/>
                            </a:rPr>
                          </m:ctrlPr>
                        </m:sSubPr>
                        <m:e>
                          <m:r>
                            <a:rPr lang="en-US" sz="1400" b="1" i="1">
                              <a:latin typeface="Cambria Math" panose="02040503050406030204" pitchFamily="18" charset="0"/>
                            </a:rPr>
                            <m:t>𝒂</m:t>
                          </m:r>
                        </m:e>
                        <m:sub>
                          <m:r>
                            <a:rPr lang="en-US" sz="1400" b="1" i="1">
                              <a:latin typeface="Cambria Math" panose="02040503050406030204" pitchFamily="18" charset="0"/>
                            </a:rPr>
                            <m:t>𝟏</m:t>
                          </m:r>
                        </m:sub>
                      </m:sSub>
                    </m:oMath>
                  </a14:m>
                  <a:r>
                    <a:rPr lang="en-US" sz="1400" b="1" dirty="0"/>
                    <a:t> inicializado </a:t>
                  </a:r>
                  <a:r>
                    <a:rPr lang="en-US" sz="1400" b="1" dirty="0" err="1"/>
                    <a:t>em</a:t>
                  </a:r>
                  <a:r>
                    <a:rPr lang="en-US" sz="1400" b="1" dirty="0"/>
                    <a:t> </a:t>
                  </a:r>
                  <a:r>
                    <a:rPr lang="en-US" sz="1400" b="1" dirty="0" err="1"/>
                    <a:t>uma</a:t>
                  </a:r>
                  <a:r>
                    <a:rPr lang="en-US" sz="1400" b="1" dirty="0"/>
                    <a:t> </a:t>
                  </a:r>
                  <a:r>
                    <a:rPr lang="en-US" sz="1400" b="1" dirty="0" err="1"/>
                    <a:t>posição</a:t>
                  </a:r>
                  <a:r>
                    <a:rPr lang="en-US" sz="1400" b="1" dirty="0"/>
                    <a:t> </a:t>
                  </a:r>
                  <a:r>
                    <a:rPr lang="en-US" sz="1400" b="1" dirty="0" err="1"/>
                    <a:t>após</a:t>
                  </a:r>
                  <a:r>
                    <a:rPr lang="en-US" sz="1400" b="1" dirty="0"/>
                    <a:t> o </a:t>
                  </a:r>
                  <a:r>
                    <a:rPr lang="en-US" sz="1400" b="1" dirty="0" err="1"/>
                    <a:t>mínimo</a:t>
                  </a:r>
                  <a:endParaRPr lang="en-US" sz="1400" b="1" dirty="0"/>
                </a:p>
              </p:txBody>
            </p:sp>
          </mc:Choice>
          <mc:Fallback xmlns="">
            <p:sp>
              <p:nvSpPr>
                <p:cNvPr id="16" name="TextBox 15"/>
                <p:cNvSpPr txBox="1">
                  <a:spLocks noRot="1" noChangeAspect="1" noMove="1" noResize="1" noEditPoints="1" noAdjustHandles="1" noChangeArrowheads="1" noChangeShapeType="1" noTextEdit="1"/>
                </p:cNvSpPr>
                <p:nvPr/>
              </p:nvSpPr>
              <p:spPr>
                <a:xfrm>
                  <a:off x="6902450" y="2858827"/>
                  <a:ext cx="2463799" cy="523220"/>
                </a:xfrm>
                <a:prstGeom prst="rect">
                  <a:avLst/>
                </a:prstGeom>
                <a:blipFill>
                  <a:blip r:embed="rId4"/>
                  <a:stretch>
                    <a:fillRect t="-2326" b="-10465"/>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18" name="TextBox 17"/>
                <p:cNvSpPr txBox="1"/>
                <p:nvPr/>
              </p:nvSpPr>
              <p:spPr>
                <a:xfrm>
                  <a:off x="7522227" y="4807743"/>
                  <a:ext cx="1300446" cy="53617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Sup>
                          <m:sSubSupPr>
                            <m:ctrlPr>
                              <a:rPr lang="nl-BE" sz="1400" i="1" smtClean="0">
                                <a:latin typeface="Cambria Math" panose="02040503050406030204" pitchFamily="18" charset="0"/>
                              </a:rPr>
                            </m:ctrlPr>
                          </m:sSubSupPr>
                          <m:e>
                            <m:r>
                              <a:rPr lang="en-US" sz="1400" b="0" i="1" smtClean="0">
                                <a:latin typeface="Cambria Math" panose="02040503050406030204" pitchFamily="18" charset="0"/>
                              </a:rPr>
                              <m:t>𝑎</m:t>
                            </m:r>
                          </m:e>
                          <m:sub>
                            <m:r>
                              <a:rPr lang="en-US" sz="1400" b="0" i="1" smtClean="0">
                                <a:latin typeface="Cambria Math" panose="02040503050406030204" pitchFamily="18" charset="0"/>
                              </a:rPr>
                              <m:t>1</m:t>
                            </m:r>
                          </m:sub>
                          <m:sup>
                            <m:r>
                              <a:rPr lang="en-US" sz="1400" b="0" i="0" smtClean="0">
                                <a:latin typeface="Cambria Math" panose="02040503050406030204" pitchFamily="18" charset="0"/>
                              </a:rPr>
                              <m:t>ó</m:t>
                            </m:r>
                            <m:r>
                              <m:rPr>
                                <m:sty m:val="p"/>
                              </m:rPr>
                              <a:rPr lang="en-US" sz="1400" b="0" i="0" smtClean="0">
                                <a:latin typeface="Cambria Math" panose="02040503050406030204" pitchFamily="18" charset="0"/>
                              </a:rPr>
                              <m:t>timo</m:t>
                            </m:r>
                          </m:sup>
                        </m:sSubSup>
                      </m:oMath>
                    </m:oMathPara>
                  </a14:m>
                  <a:endParaRPr lang="en-US" sz="1400" dirty="0"/>
                </a:p>
                <a:p>
                  <a:pPr algn="ctr"/>
                  <a:r>
                    <a:rPr lang="en-US" sz="1400" dirty="0" err="1"/>
                    <a:t>mínimo</a:t>
                  </a:r>
                  <a:r>
                    <a:rPr lang="en-US" sz="1400" dirty="0"/>
                    <a:t> global</a:t>
                  </a:r>
                </a:p>
              </p:txBody>
            </p:sp>
          </mc:Choice>
          <mc:Fallback xmlns="">
            <p:sp>
              <p:nvSpPr>
                <p:cNvPr id="18" name="TextBox 17"/>
                <p:cNvSpPr txBox="1">
                  <a:spLocks noRot="1" noChangeAspect="1" noMove="1" noResize="1" noEditPoints="1" noAdjustHandles="1" noChangeArrowheads="1" noChangeShapeType="1" noTextEdit="1"/>
                </p:cNvSpPr>
                <p:nvPr/>
              </p:nvSpPr>
              <p:spPr>
                <a:xfrm>
                  <a:off x="7522227" y="4807743"/>
                  <a:ext cx="1300446" cy="536172"/>
                </a:xfrm>
                <a:prstGeom prst="rect">
                  <a:avLst/>
                </a:prstGeom>
                <a:blipFill>
                  <a:blip r:embed="rId5"/>
                  <a:stretch>
                    <a:fillRect b="-10227"/>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2" name="Rectangle 1"/>
                <p:cNvSpPr/>
                <p:nvPr/>
              </p:nvSpPr>
              <p:spPr>
                <a:xfrm>
                  <a:off x="9003958" y="4810334"/>
                  <a:ext cx="727059" cy="32156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nl-BE" sz="1400" i="1" smtClean="0">
                                <a:latin typeface="Cambria Math" panose="02040503050406030204" pitchFamily="18" charset="0"/>
                              </a:rPr>
                            </m:ctrlPr>
                          </m:sSubSupPr>
                          <m:e>
                            <m:r>
                              <a:rPr lang="en-US" sz="1400" i="1">
                                <a:latin typeface="Cambria Math" panose="02040503050406030204" pitchFamily="18" charset="0"/>
                              </a:rPr>
                              <m:t>𝑎</m:t>
                            </m:r>
                          </m:e>
                          <m:sub>
                            <m:r>
                              <a:rPr lang="en-US" sz="1400" i="1">
                                <a:latin typeface="Cambria Math" panose="02040503050406030204" pitchFamily="18" charset="0"/>
                              </a:rPr>
                              <m:t>1</m:t>
                            </m:r>
                          </m:sub>
                          <m:sup>
                            <m:r>
                              <m:rPr>
                                <m:sty m:val="p"/>
                              </m:rPr>
                              <a:rPr lang="en-US" sz="1400" b="0" i="0" smtClean="0">
                                <a:latin typeface="Cambria Math" panose="02040503050406030204" pitchFamily="18" charset="0"/>
                              </a:rPr>
                              <m:t>inicial</m:t>
                            </m:r>
                          </m:sup>
                        </m:sSubSup>
                      </m:oMath>
                    </m:oMathPara>
                  </a14:m>
                  <a:endParaRPr lang="nl-BE" sz="1400" dirty="0"/>
                </a:p>
              </p:txBody>
            </p:sp>
          </mc:Choice>
          <mc:Fallback xmlns="">
            <p:sp>
              <p:nvSpPr>
                <p:cNvPr id="2" name="Rectangle 1"/>
                <p:cNvSpPr>
                  <a:spLocks noRot="1" noChangeAspect="1" noMove="1" noResize="1" noEditPoints="1" noAdjustHandles="1" noChangeArrowheads="1" noChangeShapeType="1" noTextEdit="1"/>
                </p:cNvSpPr>
                <p:nvPr/>
              </p:nvSpPr>
              <p:spPr>
                <a:xfrm>
                  <a:off x="9003958" y="4810334"/>
                  <a:ext cx="727059" cy="321563"/>
                </a:xfrm>
                <a:prstGeom prst="rect">
                  <a:avLst/>
                </a:prstGeom>
                <a:blipFill>
                  <a:blip r:embed="rId6"/>
                  <a:stretch>
                    <a:fillRect/>
                  </a:stretch>
                </a:blipFill>
              </p:spPr>
              <p:txBody>
                <a:bodyPr/>
                <a:lstStyle/>
                <a:p>
                  <a:r>
                    <a:rPr lang="nl-BE">
                      <a:noFill/>
                    </a:rPr>
                    <a:t> </a:t>
                  </a:r>
                </a:p>
              </p:txBody>
            </p:sp>
          </mc:Fallback>
        </mc:AlternateContent>
        <p:cxnSp>
          <p:nvCxnSpPr>
            <p:cNvPr id="4" name="Straight Connector 3"/>
            <p:cNvCxnSpPr/>
            <p:nvPr/>
          </p:nvCxnSpPr>
          <p:spPr>
            <a:xfrm rot="5400000">
              <a:off x="8822725" y="4188075"/>
              <a:ext cx="1080000" cy="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V="1">
              <a:off x="8205438" y="4807743"/>
              <a:ext cx="1148112" cy="2591"/>
            </a:xfrm>
            <a:prstGeom prst="straightConnector1">
              <a:avLst/>
            </a:prstGeom>
            <a:ln>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Rectangle 16"/>
                <p:cNvSpPr/>
                <p:nvPr/>
              </p:nvSpPr>
              <p:spPr>
                <a:xfrm>
                  <a:off x="6498442" y="5342203"/>
                  <a:ext cx="3571938" cy="537006"/>
                </a:xfrm>
                <a:prstGeom prst="rect">
                  <a:avLst/>
                </a:prstGeom>
              </p:spPr>
              <p:txBody>
                <a:bodyPr wrap="square">
                  <a:spAutoFit/>
                </a:bodyPr>
                <a:lstStyle/>
                <a:p>
                  <a:pPr algn="ctr"/>
                  <a:r>
                    <a:rPr lang="en-US" sz="1400" b="1" dirty="0"/>
                    <a:t>gradiente </a:t>
                  </a:r>
                  <a:r>
                    <a:rPr lang="en-US" sz="1400" b="1" dirty="0" err="1"/>
                    <a:t>positivo</a:t>
                  </a:r>
                  <a:r>
                    <a:rPr lang="en-US" sz="1400" dirty="0"/>
                    <a:t>: </a:t>
                  </a:r>
                  <a14:m>
                    <m:oMath xmlns:m="http://schemas.openxmlformats.org/officeDocument/2006/math">
                      <m:sSub>
                        <m:sSubPr>
                          <m:ctrlPr>
                            <a:rPr lang="en-US" sz="1400" i="1">
                              <a:latin typeface="Cambria Math" panose="02040503050406030204" pitchFamily="18" charset="0"/>
                            </a:rPr>
                          </m:ctrlPr>
                        </m:sSubPr>
                        <m:e>
                          <m:r>
                            <a:rPr lang="en-US" sz="1400" b="0" i="1" smtClean="0">
                              <a:latin typeface="Cambria Math" panose="02040503050406030204" pitchFamily="18" charset="0"/>
                            </a:rPr>
                            <m:t>𝑎</m:t>
                          </m:r>
                        </m:e>
                        <m:sub>
                          <m:r>
                            <a:rPr lang="en-US" sz="1400" b="0" i="1" smtClean="0">
                              <a:latin typeface="Cambria Math" panose="02040503050406030204" pitchFamily="18" charset="0"/>
                            </a:rPr>
                            <m:t>1</m:t>
                          </m:r>
                        </m:sub>
                      </m:sSub>
                      <m:r>
                        <a:rPr lang="en-US" sz="1400" b="0" i="1" smtClean="0">
                          <a:latin typeface="Cambria Math" panose="02040503050406030204" pitchFamily="18" charset="0"/>
                        </a:rPr>
                        <m:t>=</m:t>
                      </m:r>
                      <m:sSubSup>
                        <m:sSubSupPr>
                          <m:ctrlPr>
                            <a:rPr lang="nl-BE" sz="1400" i="1" smtClean="0">
                              <a:latin typeface="Cambria Math" panose="02040503050406030204" pitchFamily="18" charset="0"/>
                            </a:rPr>
                          </m:ctrlPr>
                        </m:sSubSupPr>
                        <m:e>
                          <m:r>
                            <a:rPr lang="en-US" sz="1400" i="1">
                              <a:latin typeface="Cambria Math" panose="02040503050406030204" pitchFamily="18" charset="0"/>
                            </a:rPr>
                            <m:t>𝑎</m:t>
                          </m:r>
                        </m:e>
                        <m:sub>
                          <m:r>
                            <a:rPr lang="en-US" sz="1400" i="1">
                              <a:latin typeface="Cambria Math" panose="02040503050406030204" pitchFamily="18" charset="0"/>
                            </a:rPr>
                            <m:t>1</m:t>
                          </m:r>
                        </m:sub>
                        <m:sup>
                          <m:r>
                            <m:rPr>
                              <m:sty m:val="p"/>
                            </m:rPr>
                            <a:rPr lang="en-US" sz="1400">
                              <a:latin typeface="Cambria Math" panose="02040503050406030204" pitchFamily="18" charset="0"/>
                            </a:rPr>
                            <m:t>inicial</m:t>
                          </m:r>
                        </m:sup>
                      </m:sSubSup>
                      <m:r>
                        <a:rPr lang="en-US" sz="1400" b="0" i="0" smtClean="0">
                          <a:latin typeface="Cambria Math" panose="02040503050406030204" pitchFamily="18" charset="0"/>
                        </a:rPr>
                        <m:t>−</m:t>
                      </m:r>
                      <m:r>
                        <a:rPr lang="en-US" sz="1400" i="1">
                          <a:latin typeface="Cambria Math" panose="02040503050406030204" pitchFamily="18" charset="0"/>
                          <a:ea typeface="Cambria Math" panose="02040503050406030204" pitchFamily="18" charset="0"/>
                        </a:rPr>
                        <m:t>𝛼</m:t>
                      </m:r>
                      <m:r>
                        <a:rPr lang="en-US" sz="1400" i="1" smtClean="0">
                          <a:latin typeface="Cambria Math" panose="02040503050406030204" pitchFamily="18" charset="0"/>
                          <a:ea typeface="Cambria Math" panose="02040503050406030204" pitchFamily="18" charset="0"/>
                        </a:rPr>
                        <m:t>𝛻</m:t>
                      </m:r>
                      <m:sSub>
                        <m:sSubPr>
                          <m:ctrlPr>
                            <a:rPr lang="pt-BR" sz="1400" i="1">
                              <a:latin typeface="Cambria Math" panose="02040503050406030204" pitchFamily="18" charset="0"/>
                              <a:ea typeface="Cambria Math" panose="02040503050406030204" pitchFamily="18" charset="0"/>
                            </a:rPr>
                          </m:ctrlPr>
                        </m:sSubPr>
                        <m:e>
                          <m:r>
                            <a:rPr lang="pt-BR" sz="1400" i="1">
                              <a:latin typeface="Cambria Math" panose="02040503050406030204" pitchFamily="18" charset="0"/>
                              <a:ea typeface="Cambria Math" panose="02040503050406030204" pitchFamily="18" charset="0"/>
                            </a:rPr>
                            <m:t>𝐽</m:t>
                          </m:r>
                        </m:e>
                        <m:sub>
                          <m:r>
                            <a:rPr lang="pt-BR" sz="1400" i="1">
                              <a:latin typeface="Cambria Math" panose="02040503050406030204" pitchFamily="18" charset="0"/>
                              <a:ea typeface="Cambria Math" panose="02040503050406030204" pitchFamily="18" charset="0"/>
                            </a:rPr>
                            <m:t>𝑒</m:t>
                          </m:r>
                        </m:sub>
                      </m:sSub>
                      <m:d>
                        <m:dPr>
                          <m:ctrlPr>
                            <a:rPr lang="pt-BR" sz="1400" i="1">
                              <a:latin typeface="Cambria Math" panose="02040503050406030204" pitchFamily="18" charset="0"/>
                              <a:ea typeface="Cambria Math" panose="02040503050406030204" pitchFamily="18" charset="0"/>
                            </a:rPr>
                          </m:ctrlPr>
                        </m:dPr>
                        <m:e>
                          <m:sSub>
                            <m:sSubPr>
                              <m:ctrlPr>
                                <a:rPr lang="nl-BE" sz="1400" i="1">
                                  <a:latin typeface="Cambria Math" panose="02040503050406030204" pitchFamily="18" charset="0"/>
                                </a:rPr>
                              </m:ctrlPr>
                            </m:sSubPr>
                            <m:e>
                              <m:r>
                                <a:rPr lang="en-US" sz="1400" i="1">
                                  <a:latin typeface="Cambria Math" panose="02040503050406030204" pitchFamily="18" charset="0"/>
                                </a:rPr>
                                <m:t>𝑎</m:t>
                              </m:r>
                            </m:e>
                            <m:sub>
                              <m:r>
                                <a:rPr lang="en-US" sz="1400" i="1">
                                  <a:latin typeface="Cambria Math" panose="02040503050406030204" pitchFamily="18" charset="0"/>
                                </a:rPr>
                                <m:t>1</m:t>
                              </m:r>
                            </m:sub>
                          </m:sSub>
                        </m:e>
                      </m:d>
                    </m:oMath>
                  </a14:m>
                  <a:endParaRPr lang="nl-BE" sz="1400" dirty="0"/>
                </a:p>
                <a:p>
                  <a:pPr algn="ct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𝑎</m:t>
                          </m:r>
                        </m:e>
                        <m:sub>
                          <m:r>
                            <a:rPr lang="en-US" sz="1400" i="1">
                              <a:latin typeface="Cambria Math" panose="02040503050406030204" pitchFamily="18" charset="0"/>
                            </a:rPr>
                            <m:t>1</m:t>
                          </m:r>
                        </m:sub>
                      </m:sSub>
                    </m:oMath>
                  </a14:m>
                  <a:r>
                    <a:rPr lang="nl-BE" sz="1400" dirty="0"/>
                    <a:t> diminiu e se </a:t>
                  </a:r>
                  <a:r>
                    <a:rPr lang="nl-BE" sz="1400" dirty="0" err="1"/>
                    <a:t>aproxima</a:t>
                  </a:r>
                  <a:r>
                    <a:rPr lang="nl-BE" sz="1400" dirty="0"/>
                    <a:t> do </a:t>
                  </a:r>
                  <a:r>
                    <a:rPr lang="nl-BE" sz="1400" dirty="0" err="1"/>
                    <a:t>mínimo</a:t>
                  </a:r>
                  <a:endParaRPr lang="nl-BE" sz="1400" dirty="0"/>
                </a:p>
              </p:txBody>
            </p:sp>
          </mc:Choice>
          <mc:Fallback xmlns="">
            <p:sp>
              <p:nvSpPr>
                <p:cNvPr id="17" name="Rectangle 16"/>
                <p:cNvSpPr>
                  <a:spLocks noRot="1" noChangeAspect="1" noMove="1" noResize="1" noEditPoints="1" noAdjustHandles="1" noChangeArrowheads="1" noChangeShapeType="1" noTextEdit="1"/>
                </p:cNvSpPr>
                <p:nvPr/>
              </p:nvSpPr>
              <p:spPr>
                <a:xfrm>
                  <a:off x="6498442" y="5342203"/>
                  <a:ext cx="3571938" cy="537006"/>
                </a:xfrm>
                <a:prstGeom prst="rect">
                  <a:avLst/>
                </a:prstGeom>
                <a:blipFill>
                  <a:blip r:embed="rId7"/>
                  <a:stretch>
                    <a:fillRect b="-12500"/>
                  </a:stretch>
                </a:blipFill>
              </p:spPr>
              <p:txBody>
                <a:bodyPr/>
                <a:lstStyle/>
                <a:p>
                  <a:r>
                    <a:rPr lang="nl-BE">
                      <a:noFill/>
                    </a:rPr>
                    <a:t> </a:t>
                  </a:r>
                </a:p>
              </p:txBody>
            </p:sp>
          </mc:Fallback>
        </mc:AlternateContent>
        <p:cxnSp>
          <p:nvCxnSpPr>
            <p:cNvPr id="5" name="Straight Arrow Connector 4"/>
            <p:cNvCxnSpPr/>
            <p:nvPr/>
          </p:nvCxnSpPr>
          <p:spPr>
            <a:xfrm flipH="1">
              <a:off x="9179906" y="3209455"/>
              <a:ext cx="396591" cy="907881"/>
            </a:xfrm>
            <a:prstGeom prst="straightConnector1">
              <a:avLst/>
            </a:prstGeom>
            <a:ln w="28575">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 name="Flowchart: Connector 7"/>
            <p:cNvSpPr/>
            <p:nvPr/>
          </p:nvSpPr>
          <p:spPr>
            <a:xfrm>
              <a:off x="9319863" y="3561880"/>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spTree>
    <p:extLst>
      <p:ext uri="{BB962C8B-B14F-4D97-AF65-F5344CB8AC3E}">
        <p14:creationId xmlns:p14="http://schemas.microsoft.com/office/powerpoint/2010/main" val="113021456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Group 29"/>
          <p:cNvGrpSpPr/>
          <p:nvPr/>
        </p:nvGrpSpPr>
        <p:grpSpPr>
          <a:xfrm>
            <a:off x="497840" y="1894739"/>
            <a:ext cx="3469041" cy="2223658"/>
            <a:chOff x="6426200" y="2839619"/>
            <a:chExt cx="3469041" cy="2223658"/>
          </a:xfrm>
        </p:grpSpPr>
        <p:cxnSp>
          <p:nvCxnSpPr>
            <p:cNvPr id="18" name="Straight Arrow Connector 17"/>
            <p:cNvCxnSpPr/>
            <p:nvPr/>
          </p:nvCxnSpPr>
          <p:spPr>
            <a:xfrm>
              <a:off x="6432550" y="2924872"/>
              <a:ext cx="0" cy="180000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H="1">
              <a:off x="6426200" y="4726109"/>
              <a:ext cx="2592000" cy="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Rectangle 19"/>
                <p:cNvSpPr/>
                <p:nvPr/>
              </p:nvSpPr>
              <p:spPr>
                <a:xfrm>
                  <a:off x="6498442" y="2839619"/>
                  <a:ext cx="75322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𝐽</m:t>
                            </m:r>
                          </m:e>
                          <m:sub>
                            <m:r>
                              <a:rPr lang="pt-BR" i="1">
                                <a:latin typeface="Cambria Math" panose="02040503050406030204" pitchFamily="18" charset="0"/>
                                <a:ea typeface="Cambria Math" panose="02040503050406030204" pitchFamily="18" charset="0"/>
                              </a:rPr>
                              <m:t>𝑒</m:t>
                            </m:r>
                          </m:sub>
                        </m:sSub>
                        <m:r>
                          <a:rPr lang="pt-BR"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𝒂</m:t>
                        </m:r>
                        <m:r>
                          <a:rPr lang="pt-BR" i="1">
                            <a:latin typeface="Cambria Math" panose="02040503050406030204" pitchFamily="18" charset="0"/>
                            <a:ea typeface="Cambria Math" panose="02040503050406030204" pitchFamily="18" charset="0"/>
                          </a:rPr>
                          <m:t>)</m:t>
                        </m:r>
                      </m:oMath>
                    </m:oMathPara>
                  </a14:m>
                  <a:endParaRPr lang="nl-BE" dirty="0"/>
                </a:p>
              </p:txBody>
            </p:sp>
          </mc:Choice>
          <mc:Fallback xmlns="">
            <p:sp>
              <p:nvSpPr>
                <p:cNvPr id="20" name="Rectangle 19"/>
                <p:cNvSpPr>
                  <a:spLocks noRot="1" noChangeAspect="1" noMove="1" noResize="1" noEditPoints="1" noAdjustHandles="1" noChangeArrowheads="1" noChangeShapeType="1" noTextEdit="1"/>
                </p:cNvSpPr>
                <p:nvPr/>
              </p:nvSpPr>
              <p:spPr>
                <a:xfrm>
                  <a:off x="6498442" y="2839619"/>
                  <a:ext cx="753220" cy="369332"/>
                </a:xfrm>
                <a:prstGeom prst="rect">
                  <a:avLst/>
                </a:prstGeom>
                <a:blipFill>
                  <a:blip r:embed="rId3"/>
                  <a:stretch>
                    <a:fillRect b="-13333"/>
                  </a:stretch>
                </a:blipFill>
              </p:spPr>
              <p:txBody>
                <a:bodyPr/>
                <a:lstStyle/>
                <a:p>
                  <a:r>
                    <a:rPr lang="pt-BR">
                      <a:noFill/>
                    </a:rPr>
                    <a:t> </a:t>
                  </a:r>
                </a:p>
              </p:txBody>
            </p:sp>
          </mc:Fallback>
        </mc:AlternateContent>
        <p:sp>
          <p:nvSpPr>
            <p:cNvPr id="21" name="Rectangle 20"/>
            <p:cNvSpPr/>
            <p:nvPr/>
          </p:nvSpPr>
          <p:spPr>
            <a:xfrm>
              <a:off x="8867643" y="4416946"/>
              <a:ext cx="1027598" cy="646331"/>
            </a:xfrm>
            <a:prstGeom prst="rect">
              <a:avLst/>
            </a:prstGeom>
          </p:spPr>
          <p:txBody>
            <a:bodyPr wrap="square">
              <a:spAutoFit/>
            </a:bodyPr>
            <a:lstStyle/>
            <a:p>
              <a:pPr algn="ctr"/>
              <a:r>
                <a:rPr lang="nl-BE" dirty="0"/>
                <a:t># de </a:t>
              </a:r>
              <a:r>
                <a:rPr lang="nl-BE" dirty="0" err="1"/>
                <a:t>iterações</a:t>
              </a:r>
              <a:endParaRPr lang="nl-BE" dirty="0"/>
            </a:p>
          </p:txBody>
        </p:sp>
        <p:sp>
          <p:nvSpPr>
            <p:cNvPr id="29" name="Freeform 28"/>
            <p:cNvSpPr/>
            <p:nvPr/>
          </p:nvSpPr>
          <p:spPr>
            <a:xfrm>
              <a:off x="6575413" y="3276600"/>
              <a:ext cx="2209800" cy="1387355"/>
            </a:xfrm>
            <a:custGeom>
              <a:avLst/>
              <a:gdLst>
                <a:gd name="connsiteX0" fmla="*/ 0 w 1699260"/>
                <a:gd name="connsiteY0" fmla="*/ 0 h 1575619"/>
                <a:gd name="connsiteX1" fmla="*/ 365760 w 1699260"/>
                <a:gd name="connsiteY1" fmla="*/ 1348740 h 1575619"/>
                <a:gd name="connsiteX2" fmla="*/ 1699260 w 1699260"/>
                <a:gd name="connsiteY2" fmla="*/ 1562100 h 1575619"/>
              </a:gdLst>
              <a:ahLst/>
              <a:cxnLst>
                <a:cxn ang="0">
                  <a:pos x="connsiteX0" y="connsiteY0"/>
                </a:cxn>
                <a:cxn ang="0">
                  <a:pos x="connsiteX1" y="connsiteY1"/>
                </a:cxn>
                <a:cxn ang="0">
                  <a:pos x="connsiteX2" y="connsiteY2"/>
                </a:cxn>
              </a:cxnLst>
              <a:rect l="l" t="t" r="r" b="b"/>
              <a:pathLst>
                <a:path w="1699260" h="1575619">
                  <a:moveTo>
                    <a:pt x="0" y="0"/>
                  </a:moveTo>
                  <a:cubicBezTo>
                    <a:pt x="41275" y="544195"/>
                    <a:pt x="82550" y="1088390"/>
                    <a:pt x="365760" y="1348740"/>
                  </a:cubicBezTo>
                  <a:cubicBezTo>
                    <a:pt x="648970" y="1609090"/>
                    <a:pt x="1174115" y="1585595"/>
                    <a:pt x="1699260" y="156210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32" name="Group 31"/>
          <p:cNvGrpSpPr/>
          <p:nvPr/>
        </p:nvGrpSpPr>
        <p:grpSpPr>
          <a:xfrm>
            <a:off x="4224020" y="1913568"/>
            <a:ext cx="3469041" cy="2223658"/>
            <a:chOff x="4224020" y="1913568"/>
            <a:chExt cx="3469041" cy="2223658"/>
          </a:xfrm>
        </p:grpSpPr>
        <p:cxnSp>
          <p:nvCxnSpPr>
            <p:cNvPr id="37" name="Straight Arrow Connector 36"/>
            <p:cNvCxnSpPr/>
            <p:nvPr/>
          </p:nvCxnSpPr>
          <p:spPr>
            <a:xfrm>
              <a:off x="4230370" y="1998821"/>
              <a:ext cx="0" cy="180000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flipH="1">
              <a:off x="4224020" y="3800058"/>
              <a:ext cx="2592000" cy="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Rectangle 43"/>
                <p:cNvSpPr/>
                <p:nvPr/>
              </p:nvSpPr>
              <p:spPr>
                <a:xfrm>
                  <a:off x="4296262" y="1913568"/>
                  <a:ext cx="75322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𝐽</m:t>
                            </m:r>
                          </m:e>
                          <m:sub>
                            <m:r>
                              <a:rPr lang="pt-BR" i="1">
                                <a:latin typeface="Cambria Math" panose="02040503050406030204" pitchFamily="18" charset="0"/>
                                <a:ea typeface="Cambria Math" panose="02040503050406030204" pitchFamily="18" charset="0"/>
                              </a:rPr>
                              <m:t>𝑒</m:t>
                            </m:r>
                          </m:sub>
                        </m:sSub>
                        <m:r>
                          <a:rPr lang="pt-BR"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𝒂</m:t>
                        </m:r>
                        <m:r>
                          <a:rPr lang="pt-BR" i="1">
                            <a:latin typeface="Cambria Math" panose="02040503050406030204" pitchFamily="18" charset="0"/>
                            <a:ea typeface="Cambria Math" panose="02040503050406030204" pitchFamily="18" charset="0"/>
                          </a:rPr>
                          <m:t>)</m:t>
                        </m:r>
                      </m:oMath>
                    </m:oMathPara>
                  </a14:m>
                  <a:endParaRPr lang="nl-BE" dirty="0"/>
                </a:p>
              </p:txBody>
            </p:sp>
          </mc:Choice>
          <mc:Fallback xmlns="">
            <p:sp>
              <p:nvSpPr>
                <p:cNvPr id="44" name="Rectangle 43"/>
                <p:cNvSpPr>
                  <a:spLocks noRot="1" noChangeAspect="1" noMove="1" noResize="1" noEditPoints="1" noAdjustHandles="1" noChangeArrowheads="1" noChangeShapeType="1" noTextEdit="1"/>
                </p:cNvSpPr>
                <p:nvPr/>
              </p:nvSpPr>
              <p:spPr>
                <a:xfrm>
                  <a:off x="4296262" y="1913568"/>
                  <a:ext cx="753220" cy="369332"/>
                </a:xfrm>
                <a:prstGeom prst="rect">
                  <a:avLst/>
                </a:prstGeom>
                <a:blipFill>
                  <a:blip r:embed="rId4"/>
                  <a:stretch>
                    <a:fillRect b="-13333"/>
                  </a:stretch>
                </a:blipFill>
              </p:spPr>
              <p:txBody>
                <a:bodyPr/>
                <a:lstStyle/>
                <a:p>
                  <a:r>
                    <a:rPr lang="pt-BR">
                      <a:noFill/>
                    </a:rPr>
                    <a:t> </a:t>
                  </a:r>
                </a:p>
              </p:txBody>
            </p:sp>
          </mc:Fallback>
        </mc:AlternateContent>
        <p:sp>
          <p:nvSpPr>
            <p:cNvPr id="45" name="Rectangle 44"/>
            <p:cNvSpPr/>
            <p:nvPr/>
          </p:nvSpPr>
          <p:spPr>
            <a:xfrm>
              <a:off x="6665463" y="3490895"/>
              <a:ext cx="1027598" cy="646331"/>
            </a:xfrm>
            <a:prstGeom prst="rect">
              <a:avLst/>
            </a:prstGeom>
          </p:spPr>
          <p:txBody>
            <a:bodyPr wrap="square">
              <a:spAutoFit/>
            </a:bodyPr>
            <a:lstStyle/>
            <a:p>
              <a:pPr algn="ctr"/>
              <a:r>
                <a:rPr lang="nl-BE" dirty="0"/>
                <a:t># de </a:t>
              </a:r>
              <a:r>
                <a:rPr lang="nl-BE" dirty="0" err="1"/>
                <a:t>iterações</a:t>
              </a:r>
              <a:endParaRPr lang="nl-BE" dirty="0"/>
            </a:p>
          </p:txBody>
        </p:sp>
        <p:sp>
          <p:nvSpPr>
            <p:cNvPr id="31" name="Freeform 30"/>
            <p:cNvSpPr/>
            <p:nvPr/>
          </p:nvSpPr>
          <p:spPr>
            <a:xfrm>
              <a:off x="4419600" y="2415540"/>
              <a:ext cx="2209800" cy="1104900"/>
            </a:xfrm>
            <a:custGeom>
              <a:avLst/>
              <a:gdLst>
                <a:gd name="connsiteX0" fmla="*/ 0 w 2209800"/>
                <a:gd name="connsiteY0" fmla="*/ 0 h 1104900"/>
                <a:gd name="connsiteX1" fmla="*/ 800100 w 2209800"/>
                <a:gd name="connsiteY1" fmla="*/ 838200 h 1104900"/>
                <a:gd name="connsiteX2" fmla="*/ 2209800 w 2209800"/>
                <a:gd name="connsiteY2" fmla="*/ 1104900 h 1104900"/>
              </a:gdLst>
              <a:ahLst/>
              <a:cxnLst>
                <a:cxn ang="0">
                  <a:pos x="connsiteX0" y="connsiteY0"/>
                </a:cxn>
                <a:cxn ang="0">
                  <a:pos x="connsiteX1" y="connsiteY1"/>
                </a:cxn>
                <a:cxn ang="0">
                  <a:pos x="connsiteX2" y="connsiteY2"/>
                </a:cxn>
              </a:cxnLst>
              <a:rect l="l" t="t" r="r" b="b"/>
              <a:pathLst>
                <a:path w="2209800" h="1104900">
                  <a:moveTo>
                    <a:pt x="0" y="0"/>
                  </a:moveTo>
                  <a:cubicBezTo>
                    <a:pt x="215900" y="327025"/>
                    <a:pt x="431800" y="654050"/>
                    <a:pt x="800100" y="838200"/>
                  </a:cubicBezTo>
                  <a:cubicBezTo>
                    <a:pt x="1168400" y="1022350"/>
                    <a:pt x="1902460" y="1054100"/>
                    <a:pt x="2209800" y="110490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34" name="Group 33"/>
          <p:cNvGrpSpPr/>
          <p:nvPr/>
        </p:nvGrpSpPr>
        <p:grpSpPr>
          <a:xfrm>
            <a:off x="8393632" y="1979992"/>
            <a:ext cx="3469041" cy="2223658"/>
            <a:chOff x="8393632" y="1979992"/>
            <a:chExt cx="3469041" cy="2223658"/>
          </a:xfrm>
        </p:grpSpPr>
        <p:cxnSp>
          <p:nvCxnSpPr>
            <p:cNvPr id="48" name="Straight Arrow Connector 47"/>
            <p:cNvCxnSpPr/>
            <p:nvPr/>
          </p:nvCxnSpPr>
          <p:spPr>
            <a:xfrm>
              <a:off x="8399982" y="2065245"/>
              <a:ext cx="0" cy="180000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flipH="1">
              <a:off x="8393632" y="3866482"/>
              <a:ext cx="2592000" cy="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0" name="Rectangle 49"/>
                <p:cNvSpPr/>
                <p:nvPr/>
              </p:nvSpPr>
              <p:spPr>
                <a:xfrm>
                  <a:off x="8465874" y="1979992"/>
                  <a:ext cx="75322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𝐽</m:t>
                            </m:r>
                          </m:e>
                          <m:sub>
                            <m:r>
                              <a:rPr lang="pt-BR" i="1">
                                <a:latin typeface="Cambria Math" panose="02040503050406030204" pitchFamily="18" charset="0"/>
                                <a:ea typeface="Cambria Math" panose="02040503050406030204" pitchFamily="18" charset="0"/>
                              </a:rPr>
                              <m:t>𝑒</m:t>
                            </m:r>
                          </m:sub>
                        </m:sSub>
                        <m:r>
                          <a:rPr lang="pt-BR"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𝒂</m:t>
                        </m:r>
                        <m:r>
                          <a:rPr lang="pt-BR" i="1">
                            <a:latin typeface="Cambria Math" panose="02040503050406030204" pitchFamily="18" charset="0"/>
                            <a:ea typeface="Cambria Math" panose="02040503050406030204" pitchFamily="18" charset="0"/>
                          </a:rPr>
                          <m:t>)</m:t>
                        </m:r>
                      </m:oMath>
                    </m:oMathPara>
                  </a14:m>
                  <a:endParaRPr lang="nl-BE" dirty="0"/>
                </a:p>
              </p:txBody>
            </p:sp>
          </mc:Choice>
          <mc:Fallback xmlns="">
            <p:sp>
              <p:nvSpPr>
                <p:cNvPr id="50" name="Rectangle 49"/>
                <p:cNvSpPr>
                  <a:spLocks noRot="1" noChangeAspect="1" noMove="1" noResize="1" noEditPoints="1" noAdjustHandles="1" noChangeArrowheads="1" noChangeShapeType="1" noTextEdit="1"/>
                </p:cNvSpPr>
                <p:nvPr/>
              </p:nvSpPr>
              <p:spPr>
                <a:xfrm>
                  <a:off x="8465874" y="1979992"/>
                  <a:ext cx="753220" cy="369332"/>
                </a:xfrm>
                <a:prstGeom prst="rect">
                  <a:avLst/>
                </a:prstGeom>
                <a:blipFill>
                  <a:blip r:embed="rId5"/>
                  <a:stretch>
                    <a:fillRect b="-13333"/>
                  </a:stretch>
                </a:blipFill>
              </p:spPr>
              <p:txBody>
                <a:bodyPr/>
                <a:lstStyle/>
                <a:p>
                  <a:r>
                    <a:rPr lang="pt-BR">
                      <a:noFill/>
                    </a:rPr>
                    <a:t> </a:t>
                  </a:r>
                </a:p>
              </p:txBody>
            </p:sp>
          </mc:Fallback>
        </mc:AlternateContent>
        <p:sp>
          <p:nvSpPr>
            <p:cNvPr id="51" name="Rectangle 50"/>
            <p:cNvSpPr/>
            <p:nvPr/>
          </p:nvSpPr>
          <p:spPr>
            <a:xfrm>
              <a:off x="10835075" y="3557319"/>
              <a:ext cx="1027598" cy="646331"/>
            </a:xfrm>
            <a:prstGeom prst="rect">
              <a:avLst/>
            </a:prstGeom>
          </p:spPr>
          <p:txBody>
            <a:bodyPr wrap="square">
              <a:spAutoFit/>
            </a:bodyPr>
            <a:lstStyle/>
            <a:p>
              <a:pPr algn="ctr"/>
              <a:r>
                <a:rPr lang="nl-BE" dirty="0"/>
                <a:t># de </a:t>
              </a:r>
              <a:r>
                <a:rPr lang="nl-BE" dirty="0" err="1"/>
                <a:t>iterações</a:t>
              </a:r>
              <a:endParaRPr lang="nl-BE" dirty="0"/>
            </a:p>
          </p:txBody>
        </p:sp>
        <p:sp>
          <p:nvSpPr>
            <p:cNvPr id="33" name="Freeform 32"/>
            <p:cNvSpPr/>
            <p:nvPr/>
          </p:nvSpPr>
          <p:spPr>
            <a:xfrm>
              <a:off x="8511540" y="2247900"/>
              <a:ext cx="1676400" cy="929640"/>
            </a:xfrm>
            <a:custGeom>
              <a:avLst/>
              <a:gdLst>
                <a:gd name="connsiteX0" fmla="*/ 0 w 1676400"/>
                <a:gd name="connsiteY0" fmla="*/ 929640 h 929640"/>
                <a:gd name="connsiteX1" fmla="*/ 1379220 w 1676400"/>
                <a:gd name="connsiteY1" fmla="*/ 746760 h 929640"/>
                <a:gd name="connsiteX2" fmla="*/ 1676400 w 1676400"/>
                <a:gd name="connsiteY2" fmla="*/ 0 h 929640"/>
              </a:gdLst>
              <a:ahLst/>
              <a:cxnLst>
                <a:cxn ang="0">
                  <a:pos x="connsiteX0" y="connsiteY0"/>
                </a:cxn>
                <a:cxn ang="0">
                  <a:pos x="connsiteX1" y="connsiteY1"/>
                </a:cxn>
                <a:cxn ang="0">
                  <a:pos x="connsiteX2" y="connsiteY2"/>
                </a:cxn>
              </a:cxnLst>
              <a:rect l="l" t="t" r="r" b="b"/>
              <a:pathLst>
                <a:path w="1676400" h="929640">
                  <a:moveTo>
                    <a:pt x="0" y="929640"/>
                  </a:moveTo>
                  <a:cubicBezTo>
                    <a:pt x="549910" y="915670"/>
                    <a:pt x="1099820" y="901700"/>
                    <a:pt x="1379220" y="746760"/>
                  </a:cubicBezTo>
                  <a:cubicBezTo>
                    <a:pt x="1658620" y="591820"/>
                    <a:pt x="1667510" y="295910"/>
                    <a:pt x="1676400"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3" name="Group 2"/>
          <p:cNvGrpSpPr/>
          <p:nvPr/>
        </p:nvGrpSpPr>
        <p:grpSpPr>
          <a:xfrm>
            <a:off x="4230370" y="4542555"/>
            <a:ext cx="3469041" cy="2223658"/>
            <a:chOff x="4230370" y="4542555"/>
            <a:chExt cx="3469041" cy="2223658"/>
          </a:xfrm>
        </p:grpSpPr>
        <p:cxnSp>
          <p:nvCxnSpPr>
            <p:cNvPr id="23" name="Straight Arrow Connector 22"/>
            <p:cNvCxnSpPr/>
            <p:nvPr/>
          </p:nvCxnSpPr>
          <p:spPr>
            <a:xfrm>
              <a:off x="4236720" y="4627808"/>
              <a:ext cx="0" cy="180000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4230370" y="6429045"/>
              <a:ext cx="2592000" cy="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Rectangle 24"/>
                <p:cNvSpPr/>
                <p:nvPr/>
              </p:nvSpPr>
              <p:spPr>
                <a:xfrm>
                  <a:off x="4302612" y="4542555"/>
                  <a:ext cx="75322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𝐽</m:t>
                            </m:r>
                          </m:e>
                          <m:sub>
                            <m:r>
                              <a:rPr lang="pt-BR" i="1">
                                <a:latin typeface="Cambria Math" panose="02040503050406030204" pitchFamily="18" charset="0"/>
                                <a:ea typeface="Cambria Math" panose="02040503050406030204" pitchFamily="18" charset="0"/>
                              </a:rPr>
                              <m:t>𝑒</m:t>
                            </m:r>
                          </m:sub>
                        </m:sSub>
                        <m:r>
                          <a:rPr lang="pt-BR"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𝒂</m:t>
                        </m:r>
                        <m:r>
                          <a:rPr lang="pt-BR" i="1">
                            <a:latin typeface="Cambria Math" panose="02040503050406030204" pitchFamily="18" charset="0"/>
                            <a:ea typeface="Cambria Math" panose="02040503050406030204" pitchFamily="18" charset="0"/>
                          </a:rPr>
                          <m:t>)</m:t>
                        </m:r>
                      </m:oMath>
                    </m:oMathPara>
                  </a14:m>
                  <a:endParaRPr lang="nl-BE" dirty="0"/>
                </a:p>
              </p:txBody>
            </p:sp>
          </mc:Choice>
          <mc:Fallback xmlns="">
            <p:sp>
              <p:nvSpPr>
                <p:cNvPr id="25" name="Rectangle 24"/>
                <p:cNvSpPr>
                  <a:spLocks noRot="1" noChangeAspect="1" noMove="1" noResize="1" noEditPoints="1" noAdjustHandles="1" noChangeArrowheads="1" noChangeShapeType="1" noTextEdit="1"/>
                </p:cNvSpPr>
                <p:nvPr/>
              </p:nvSpPr>
              <p:spPr>
                <a:xfrm>
                  <a:off x="4302612" y="4542555"/>
                  <a:ext cx="753220" cy="369332"/>
                </a:xfrm>
                <a:prstGeom prst="rect">
                  <a:avLst/>
                </a:prstGeom>
                <a:blipFill>
                  <a:blip r:embed="rId6"/>
                  <a:stretch>
                    <a:fillRect b="-13115"/>
                  </a:stretch>
                </a:blipFill>
              </p:spPr>
              <p:txBody>
                <a:bodyPr/>
                <a:lstStyle/>
                <a:p>
                  <a:r>
                    <a:rPr lang="pt-BR">
                      <a:noFill/>
                    </a:rPr>
                    <a:t> </a:t>
                  </a:r>
                </a:p>
              </p:txBody>
            </p:sp>
          </mc:Fallback>
        </mc:AlternateContent>
        <p:sp>
          <p:nvSpPr>
            <p:cNvPr id="26" name="Rectangle 25"/>
            <p:cNvSpPr/>
            <p:nvPr/>
          </p:nvSpPr>
          <p:spPr>
            <a:xfrm>
              <a:off x="6671813" y="6119882"/>
              <a:ext cx="1027598" cy="646331"/>
            </a:xfrm>
            <a:prstGeom prst="rect">
              <a:avLst/>
            </a:prstGeom>
          </p:spPr>
          <p:txBody>
            <a:bodyPr wrap="square">
              <a:spAutoFit/>
            </a:bodyPr>
            <a:lstStyle/>
            <a:p>
              <a:pPr algn="ctr"/>
              <a:r>
                <a:rPr lang="nl-BE" dirty="0"/>
                <a:t># de </a:t>
              </a:r>
              <a:r>
                <a:rPr lang="nl-BE" dirty="0" err="1"/>
                <a:t>iterações</a:t>
              </a:r>
              <a:endParaRPr lang="nl-BE" dirty="0"/>
            </a:p>
          </p:txBody>
        </p:sp>
        <p:grpSp>
          <p:nvGrpSpPr>
            <p:cNvPr id="2" name="Group 1"/>
            <p:cNvGrpSpPr/>
            <p:nvPr/>
          </p:nvGrpSpPr>
          <p:grpSpPr>
            <a:xfrm>
              <a:off x="4296262" y="5421973"/>
              <a:ext cx="2422570" cy="464820"/>
              <a:chOff x="4856408" y="5438056"/>
              <a:chExt cx="2422570" cy="464820"/>
            </a:xfrm>
          </p:grpSpPr>
          <p:sp>
            <p:nvSpPr>
              <p:cNvPr id="27" name="Freeform 26"/>
              <p:cNvSpPr/>
              <p:nvPr/>
            </p:nvSpPr>
            <p:spPr>
              <a:xfrm>
                <a:off x="5256786" y="5438056"/>
                <a:ext cx="403200" cy="464820"/>
              </a:xfrm>
              <a:custGeom>
                <a:avLst/>
                <a:gdLst>
                  <a:gd name="connsiteX0" fmla="*/ 0 w 1676400"/>
                  <a:gd name="connsiteY0" fmla="*/ 929640 h 929640"/>
                  <a:gd name="connsiteX1" fmla="*/ 1379220 w 1676400"/>
                  <a:gd name="connsiteY1" fmla="*/ 746760 h 929640"/>
                  <a:gd name="connsiteX2" fmla="*/ 1676400 w 1676400"/>
                  <a:gd name="connsiteY2" fmla="*/ 0 h 929640"/>
                </a:gdLst>
                <a:ahLst/>
                <a:cxnLst>
                  <a:cxn ang="0">
                    <a:pos x="connsiteX0" y="connsiteY0"/>
                  </a:cxn>
                  <a:cxn ang="0">
                    <a:pos x="connsiteX1" y="connsiteY1"/>
                  </a:cxn>
                  <a:cxn ang="0">
                    <a:pos x="connsiteX2" y="connsiteY2"/>
                  </a:cxn>
                </a:cxnLst>
                <a:rect l="l" t="t" r="r" b="b"/>
                <a:pathLst>
                  <a:path w="1676400" h="929640">
                    <a:moveTo>
                      <a:pt x="0" y="929640"/>
                    </a:moveTo>
                    <a:cubicBezTo>
                      <a:pt x="549910" y="915670"/>
                      <a:pt x="1099820" y="901700"/>
                      <a:pt x="1379220" y="746760"/>
                    </a:cubicBezTo>
                    <a:cubicBezTo>
                      <a:pt x="1658620" y="591820"/>
                      <a:pt x="1667510" y="295910"/>
                      <a:pt x="1676400"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8" name="Freeform 27"/>
              <p:cNvSpPr/>
              <p:nvPr/>
            </p:nvSpPr>
            <p:spPr>
              <a:xfrm flipH="1">
                <a:off x="5658106" y="5438056"/>
                <a:ext cx="401318" cy="464820"/>
              </a:xfrm>
              <a:custGeom>
                <a:avLst/>
                <a:gdLst>
                  <a:gd name="connsiteX0" fmla="*/ 0 w 1676400"/>
                  <a:gd name="connsiteY0" fmla="*/ 929640 h 929640"/>
                  <a:gd name="connsiteX1" fmla="*/ 1379220 w 1676400"/>
                  <a:gd name="connsiteY1" fmla="*/ 746760 h 929640"/>
                  <a:gd name="connsiteX2" fmla="*/ 1676400 w 1676400"/>
                  <a:gd name="connsiteY2" fmla="*/ 0 h 929640"/>
                </a:gdLst>
                <a:ahLst/>
                <a:cxnLst>
                  <a:cxn ang="0">
                    <a:pos x="connsiteX0" y="connsiteY0"/>
                  </a:cxn>
                  <a:cxn ang="0">
                    <a:pos x="connsiteX1" y="connsiteY1"/>
                  </a:cxn>
                  <a:cxn ang="0">
                    <a:pos x="connsiteX2" y="connsiteY2"/>
                  </a:cxn>
                </a:cxnLst>
                <a:rect l="l" t="t" r="r" b="b"/>
                <a:pathLst>
                  <a:path w="1676400" h="929640">
                    <a:moveTo>
                      <a:pt x="0" y="929640"/>
                    </a:moveTo>
                    <a:cubicBezTo>
                      <a:pt x="549910" y="915670"/>
                      <a:pt x="1099820" y="901700"/>
                      <a:pt x="1379220" y="746760"/>
                    </a:cubicBezTo>
                    <a:cubicBezTo>
                      <a:pt x="1658620" y="591820"/>
                      <a:pt x="1667510" y="295910"/>
                      <a:pt x="1676400"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5" name="Freeform 34"/>
              <p:cNvSpPr/>
              <p:nvPr/>
            </p:nvSpPr>
            <p:spPr>
              <a:xfrm>
                <a:off x="6059424" y="5438056"/>
                <a:ext cx="401318" cy="464820"/>
              </a:xfrm>
              <a:custGeom>
                <a:avLst/>
                <a:gdLst>
                  <a:gd name="connsiteX0" fmla="*/ 0 w 1676400"/>
                  <a:gd name="connsiteY0" fmla="*/ 929640 h 929640"/>
                  <a:gd name="connsiteX1" fmla="*/ 1379220 w 1676400"/>
                  <a:gd name="connsiteY1" fmla="*/ 746760 h 929640"/>
                  <a:gd name="connsiteX2" fmla="*/ 1676400 w 1676400"/>
                  <a:gd name="connsiteY2" fmla="*/ 0 h 929640"/>
                </a:gdLst>
                <a:ahLst/>
                <a:cxnLst>
                  <a:cxn ang="0">
                    <a:pos x="connsiteX0" y="connsiteY0"/>
                  </a:cxn>
                  <a:cxn ang="0">
                    <a:pos x="connsiteX1" y="connsiteY1"/>
                  </a:cxn>
                  <a:cxn ang="0">
                    <a:pos x="connsiteX2" y="connsiteY2"/>
                  </a:cxn>
                </a:cxnLst>
                <a:rect l="l" t="t" r="r" b="b"/>
                <a:pathLst>
                  <a:path w="1676400" h="929640">
                    <a:moveTo>
                      <a:pt x="0" y="929640"/>
                    </a:moveTo>
                    <a:cubicBezTo>
                      <a:pt x="549910" y="915670"/>
                      <a:pt x="1099820" y="901700"/>
                      <a:pt x="1379220" y="746760"/>
                    </a:cubicBezTo>
                    <a:cubicBezTo>
                      <a:pt x="1658620" y="591820"/>
                      <a:pt x="1667510" y="295910"/>
                      <a:pt x="1676400"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6" name="Freeform 35"/>
              <p:cNvSpPr/>
              <p:nvPr/>
            </p:nvSpPr>
            <p:spPr>
              <a:xfrm flipH="1">
                <a:off x="6467601" y="5438056"/>
                <a:ext cx="403200" cy="464820"/>
              </a:xfrm>
              <a:custGeom>
                <a:avLst/>
                <a:gdLst>
                  <a:gd name="connsiteX0" fmla="*/ 0 w 1676400"/>
                  <a:gd name="connsiteY0" fmla="*/ 929640 h 929640"/>
                  <a:gd name="connsiteX1" fmla="*/ 1379220 w 1676400"/>
                  <a:gd name="connsiteY1" fmla="*/ 746760 h 929640"/>
                  <a:gd name="connsiteX2" fmla="*/ 1676400 w 1676400"/>
                  <a:gd name="connsiteY2" fmla="*/ 0 h 929640"/>
                </a:gdLst>
                <a:ahLst/>
                <a:cxnLst>
                  <a:cxn ang="0">
                    <a:pos x="connsiteX0" y="connsiteY0"/>
                  </a:cxn>
                  <a:cxn ang="0">
                    <a:pos x="connsiteX1" y="connsiteY1"/>
                  </a:cxn>
                  <a:cxn ang="0">
                    <a:pos x="connsiteX2" y="connsiteY2"/>
                  </a:cxn>
                </a:cxnLst>
                <a:rect l="l" t="t" r="r" b="b"/>
                <a:pathLst>
                  <a:path w="1676400" h="929640">
                    <a:moveTo>
                      <a:pt x="0" y="929640"/>
                    </a:moveTo>
                    <a:cubicBezTo>
                      <a:pt x="549910" y="915670"/>
                      <a:pt x="1099820" y="901700"/>
                      <a:pt x="1379220" y="746760"/>
                    </a:cubicBezTo>
                    <a:cubicBezTo>
                      <a:pt x="1658620" y="591820"/>
                      <a:pt x="1667510" y="295910"/>
                      <a:pt x="1676400"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Freeform 37"/>
              <p:cNvSpPr/>
              <p:nvPr/>
            </p:nvSpPr>
            <p:spPr>
              <a:xfrm>
                <a:off x="6877660" y="5438056"/>
                <a:ext cx="401318" cy="464820"/>
              </a:xfrm>
              <a:custGeom>
                <a:avLst/>
                <a:gdLst>
                  <a:gd name="connsiteX0" fmla="*/ 0 w 1676400"/>
                  <a:gd name="connsiteY0" fmla="*/ 929640 h 929640"/>
                  <a:gd name="connsiteX1" fmla="*/ 1379220 w 1676400"/>
                  <a:gd name="connsiteY1" fmla="*/ 746760 h 929640"/>
                  <a:gd name="connsiteX2" fmla="*/ 1676400 w 1676400"/>
                  <a:gd name="connsiteY2" fmla="*/ 0 h 929640"/>
                </a:gdLst>
                <a:ahLst/>
                <a:cxnLst>
                  <a:cxn ang="0">
                    <a:pos x="connsiteX0" y="connsiteY0"/>
                  </a:cxn>
                  <a:cxn ang="0">
                    <a:pos x="connsiteX1" y="connsiteY1"/>
                  </a:cxn>
                  <a:cxn ang="0">
                    <a:pos x="connsiteX2" y="connsiteY2"/>
                  </a:cxn>
                </a:cxnLst>
                <a:rect l="l" t="t" r="r" b="b"/>
                <a:pathLst>
                  <a:path w="1676400" h="929640">
                    <a:moveTo>
                      <a:pt x="0" y="929640"/>
                    </a:moveTo>
                    <a:cubicBezTo>
                      <a:pt x="549910" y="915670"/>
                      <a:pt x="1099820" y="901700"/>
                      <a:pt x="1379220" y="746760"/>
                    </a:cubicBezTo>
                    <a:cubicBezTo>
                      <a:pt x="1658620" y="591820"/>
                      <a:pt x="1667510" y="295910"/>
                      <a:pt x="1676400"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Freeform 38"/>
              <p:cNvSpPr/>
              <p:nvPr/>
            </p:nvSpPr>
            <p:spPr>
              <a:xfrm flipH="1">
                <a:off x="4856408" y="5438056"/>
                <a:ext cx="401318" cy="464820"/>
              </a:xfrm>
              <a:custGeom>
                <a:avLst/>
                <a:gdLst>
                  <a:gd name="connsiteX0" fmla="*/ 0 w 1676400"/>
                  <a:gd name="connsiteY0" fmla="*/ 929640 h 929640"/>
                  <a:gd name="connsiteX1" fmla="*/ 1379220 w 1676400"/>
                  <a:gd name="connsiteY1" fmla="*/ 746760 h 929640"/>
                  <a:gd name="connsiteX2" fmla="*/ 1676400 w 1676400"/>
                  <a:gd name="connsiteY2" fmla="*/ 0 h 929640"/>
                </a:gdLst>
                <a:ahLst/>
                <a:cxnLst>
                  <a:cxn ang="0">
                    <a:pos x="connsiteX0" y="connsiteY0"/>
                  </a:cxn>
                  <a:cxn ang="0">
                    <a:pos x="connsiteX1" y="connsiteY1"/>
                  </a:cxn>
                  <a:cxn ang="0">
                    <a:pos x="connsiteX2" y="connsiteY2"/>
                  </a:cxn>
                </a:cxnLst>
                <a:rect l="l" t="t" r="r" b="b"/>
                <a:pathLst>
                  <a:path w="1676400" h="929640">
                    <a:moveTo>
                      <a:pt x="0" y="929640"/>
                    </a:moveTo>
                    <a:cubicBezTo>
                      <a:pt x="549910" y="915670"/>
                      <a:pt x="1099820" y="901700"/>
                      <a:pt x="1379220" y="746760"/>
                    </a:cubicBezTo>
                    <a:cubicBezTo>
                      <a:pt x="1658620" y="591820"/>
                      <a:pt x="1667510" y="295910"/>
                      <a:pt x="1676400"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spTree>
    <p:extLst>
      <p:ext uri="{BB962C8B-B14F-4D97-AF65-F5344CB8AC3E}">
        <p14:creationId xmlns:p14="http://schemas.microsoft.com/office/powerpoint/2010/main" val="215661287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7" name="Group 166"/>
          <p:cNvGrpSpPr/>
          <p:nvPr/>
        </p:nvGrpSpPr>
        <p:grpSpPr>
          <a:xfrm>
            <a:off x="6818898" y="2134388"/>
            <a:ext cx="3549478" cy="3157828"/>
            <a:chOff x="6818898" y="2134388"/>
            <a:chExt cx="3549478" cy="3157828"/>
          </a:xfrm>
        </p:grpSpPr>
        <p:sp>
          <p:nvSpPr>
            <p:cNvPr id="108" name="Oval 107"/>
            <p:cNvSpPr/>
            <p:nvPr/>
          </p:nvSpPr>
          <p:spPr>
            <a:xfrm>
              <a:off x="7353299" y="2749031"/>
              <a:ext cx="2160000" cy="21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9" name="Oval 108"/>
            <p:cNvSpPr/>
            <p:nvPr/>
          </p:nvSpPr>
          <p:spPr>
            <a:xfrm>
              <a:off x="7533299" y="2929031"/>
              <a:ext cx="1800000" cy="180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0" name="Oval 109"/>
            <p:cNvSpPr/>
            <p:nvPr/>
          </p:nvSpPr>
          <p:spPr>
            <a:xfrm>
              <a:off x="7713299" y="3109031"/>
              <a:ext cx="1440000" cy="144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1" name="Oval 110"/>
            <p:cNvSpPr/>
            <p:nvPr/>
          </p:nvSpPr>
          <p:spPr>
            <a:xfrm>
              <a:off x="7893299" y="3289031"/>
              <a:ext cx="1080000" cy="108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2" name="Oval 111"/>
            <p:cNvSpPr/>
            <p:nvPr/>
          </p:nvSpPr>
          <p:spPr>
            <a:xfrm>
              <a:off x="8073299" y="3469031"/>
              <a:ext cx="720000" cy="72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3" name="Oval 112"/>
            <p:cNvSpPr/>
            <p:nvPr/>
          </p:nvSpPr>
          <p:spPr>
            <a:xfrm>
              <a:off x="8253299" y="3649031"/>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4" name="Multiply 113"/>
            <p:cNvSpPr>
              <a:spLocks noChangeAspect="1"/>
            </p:cNvSpPr>
            <p:nvPr/>
          </p:nvSpPr>
          <p:spPr>
            <a:xfrm>
              <a:off x="8349614" y="3734666"/>
              <a:ext cx="158298" cy="180000"/>
            </a:xfrm>
            <a:prstGeom prst="mathMultiply">
              <a:avLst/>
            </a:prstGeom>
            <a:solidFill>
              <a:srgbClr val="FF0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19" name="Straight Connector 118"/>
            <p:cNvCxnSpPr/>
            <p:nvPr/>
          </p:nvCxnSpPr>
          <p:spPr>
            <a:xfrm flipH="1">
              <a:off x="7936368" y="4340403"/>
              <a:ext cx="136931" cy="18000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p:nvCxnSpPr>
          <p:spPr>
            <a:xfrm flipH="1">
              <a:off x="8074119" y="4165165"/>
              <a:ext cx="153100" cy="175266"/>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p:nvCxnSpPr>
          <p:spPr>
            <a:xfrm flipH="1">
              <a:off x="8216880" y="4030041"/>
              <a:ext cx="86539" cy="150678"/>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p:nvCxnSpPr>
          <p:spPr>
            <a:xfrm flipH="1">
              <a:off x="8304826" y="3915692"/>
              <a:ext cx="65154" cy="112507"/>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p:nvCxnSpPr>
          <p:spPr>
            <a:xfrm flipH="1">
              <a:off x="8368145" y="3829031"/>
              <a:ext cx="65154" cy="92178"/>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31" name="Multiply 130"/>
            <p:cNvSpPr>
              <a:spLocks noChangeAspect="1"/>
            </p:cNvSpPr>
            <p:nvPr/>
          </p:nvSpPr>
          <p:spPr>
            <a:xfrm>
              <a:off x="7733351" y="4634932"/>
              <a:ext cx="72817" cy="82800"/>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15" name="Straight Connector 114"/>
            <p:cNvCxnSpPr/>
            <p:nvPr/>
          </p:nvCxnSpPr>
          <p:spPr>
            <a:xfrm flipH="1">
              <a:off x="7750018" y="4513680"/>
              <a:ext cx="193832" cy="182857"/>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32" name="Multiply 131"/>
            <p:cNvSpPr>
              <a:spLocks noChangeAspect="1"/>
            </p:cNvSpPr>
            <p:nvPr/>
          </p:nvSpPr>
          <p:spPr>
            <a:xfrm>
              <a:off x="7907441" y="4469956"/>
              <a:ext cx="72817" cy="82800"/>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3" name="Multiply 132"/>
            <p:cNvSpPr>
              <a:spLocks noChangeAspect="1"/>
            </p:cNvSpPr>
            <p:nvPr/>
          </p:nvSpPr>
          <p:spPr>
            <a:xfrm>
              <a:off x="7991128" y="4358555"/>
              <a:ext cx="72817" cy="82800"/>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4" name="Multiply 133"/>
            <p:cNvSpPr>
              <a:spLocks noChangeAspect="1"/>
            </p:cNvSpPr>
            <p:nvPr/>
          </p:nvSpPr>
          <p:spPr>
            <a:xfrm>
              <a:off x="8073299" y="4257603"/>
              <a:ext cx="72817" cy="82800"/>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5" name="Multiply 134"/>
            <p:cNvSpPr>
              <a:spLocks noChangeAspect="1"/>
            </p:cNvSpPr>
            <p:nvPr/>
          </p:nvSpPr>
          <p:spPr>
            <a:xfrm>
              <a:off x="8300077" y="3920332"/>
              <a:ext cx="72817" cy="82800"/>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4" name="Multiply 153"/>
            <p:cNvSpPr>
              <a:spLocks noChangeAspect="1"/>
            </p:cNvSpPr>
            <p:nvPr/>
          </p:nvSpPr>
          <p:spPr>
            <a:xfrm>
              <a:off x="8175312" y="4136565"/>
              <a:ext cx="72817" cy="82800"/>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5" name="Multiply 154"/>
            <p:cNvSpPr>
              <a:spLocks noChangeAspect="1"/>
            </p:cNvSpPr>
            <p:nvPr/>
          </p:nvSpPr>
          <p:spPr>
            <a:xfrm>
              <a:off x="8241507" y="4011444"/>
              <a:ext cx="72817" cy="82800"/>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60" name="Straight Arrow Connector 159"/>
            <p:cNvCxnSpPr/>
            <p:nvPr/>
          </p:nvCxnSpPr>
          <p:spPr>
            <a:xfrm>
              <a:off x="7038874" y="2534498"/>
              <a:ext cx="0" cy="2556000"/>
            </a:xfrm>
            <a:prstGeom prst="straightConnector1">
              <a:avLst/>
            </a:prstGeom>
            <a:ln w="190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1" name="Straight Arrow Connector 160"/>
            <p:cNvCxnSpPr/>
            <p:nvPr/>
          </p:nvCxnSpPr>
          <p:spPr>
            <a:xfrm rot="5400000">
              <a:off x="8507912" y="3626810"/>
              <a:ext cx="0" cy="2952000"/>
            </a:xfrm>
            <a:prstGeom prst="straightConnector1">
              <a:avLst/>
            </a:prstGeom>
            <a:ln w="190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2" name="TextBox 161"/>
                <p:cNvSpPr txBox="1"/>
                <p:nvPr/>
              </p:nvSpPr>
              <p:spPr>
                <a:xfrm>
                  <a:off x="9942348" y="4892106"/>
                  <a:ext cx="426028"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b="0" i="1" smtClean="0">
                                <a:latin typeface="Cambria Math" panose="02040503050406030204" pitchFamily="18" charset="0"/>
                              </a:rPr>
                              <m:t>𝑎</m:t>
                            </m:r>
                          </m:e>
                          <m:sub>
                            <m:r>
                              <a:rPr lang="pt-BR" sz="2000" b="0" i="1" smtClean="0">
                                <a:latin typeface="Cambria Math" panose="02040503050406030204" pitchFamily="18" charset="0"/>
                              </a:rPr>
                              <m:t>1</m:t>
                            </m:r>
                          </m:sub>
                        </m:sSub>
                      </m:oMath>
                    </m:oMathPara>
                  </a14:m>
                  <a:endParaRPr lang="pt-BR" sz="2000" dirty="0"/>
                </a:p>
              </p:txBody>
            </p:sp>
          </mc:Choice>
          <mc:Fallback xmlns="">
            <p:sp>
              <p:nvSpPr>
                <p:cNvPr id="162" name="TextBox 161"/>
                <p:cNvSpPr txBox="1">
                  <a:spLocks noRot="1" noChangeAspect="1" noMove="1" noResize="1" noEditPoints="1" noAdjustHandles="1" noChangeArrowheads="1" noChangeShapeType="1" noTextEdit="1"/>
                </p:cNvSpPr>
                <p:nvPr/>
              </p:nvSpPr>
              <p:spPr>
                <a:xfrm>
                  <a:off x="9942348" y="4892106"/>
                  <a:ext cx="426028" cy="400110"/>
                </a:xfrm>
                <a:prstGeom prst="rect">
                  <a:avLst/>
                </a:prstGeom>
                <a:blipFill>
                  <a:blip r:embed="rId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63" name="TextBox 162"/>
                <p:cNvSpPr txBox="1"/>
                <p:nvPr/>
              </p:nvSpPr>
              <p:spPr>
                <a:xfrm>
                  <a:off x="6818898" y="2134388"/>
                  <a:ext cx="426028"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b="0" i="1" smtClean="0">
                                <a:latin typeface="Cambria Math" panose="02040503050406030204" pitchFamily="18" charset="0"/>
                              </a:rPr>
                              <m:t>𝑎</m:t>
                            </m:r>
                          </m:e>
                          <m:sub>
                            <m:r>
                              <a:rPr lang="pt-BR" sz="2000" b="0" i="1" smtClean="0">
                                <a:latin typeface="Cambria Math" panose="02040503050406030204" pitchFamily="18" charset="0"/>
                              </a:rPr>
                              <m:t>2</m:t>
                            </m:r>
                          </m:sub>
                        </m:sSub>
                      </m:oMath>
                    </m:oMathPara>
                  </a14:m>
                  <a:endParaRPr lang="pt-BR" sz="2000" dirty="0"/>
                </a:p>
              </p:txBody>
            </p:sp>
          </mc:Choice>
          <mc:Fallback xmlns="">
            <p:sp>
              <p:nvSpPr>
                <p:cNvPr id="163" name="TextBox 162"/>
                <p:cNvSpPr txBox="1">
                  <a:spLocks noRot="1" noChangeAspect="1" noMove="1" noResize="1" noEditPoints="1" noAdjustHandles="1" noChangeArrowheads="1" noChangeShapeType="1" noTextEdit="1"/>
                </p:cNvSpPr>
                <p:nvPr/>
              </p:nvSpPr>
              <p:spPr>
                <a:xfrm>
                  <a:off x="6818898" y="2134388"/>
                  <a:ext cx="426028" cy="400110"/>
                </a:xfrm>
                <a:prstGeom prst="rect">
                  <a:avLst/>
                </a:prstGeom>
                <a:blipFill>
                  <a:blip r:embed="rId3"/>
                  <a:stretch>
                    <a:fillRect/>
                  </a:stretch>
                </a:blipFill>
              </p:spPr>
              <p:txBody>
                <a:bodyPr/>
                <a:lstStyle/>
                <a:p>
                  <a:r>
                    <a:rPr lang="pt-BR">
                      <a:noFill/>
                    </a:rPr>
                    <a:t> </a:t>
                  </a:r>
                </a:p>
              </p:txBody>
            </p:sp>
          </mc:Fallback>
        </mc:AlternateContent>
      </p:grpSp>
      <p:grpSp>
        <p:nvGrpSpPr>
          <p:cNvPr id="166" name="Group 165"/>
          <p:cNvGrpSpPr/>
          <p:nvPr/>
        </p:nvGrpSpPr>
        <p:grpSpPr>
          <a:xfrm>
            <a:off x="2817120" y="895312"/>
            <a:ext cx="3539783" cy="4892060"/>
            <a:chOff x="2817120" y="895312"/>
            <a:chExt cx="3539783" cy="4892060"/>
          </a:xfrm>
        </p:grpSpPr>
        <p:sp>
          <p:nvSpPr>
            <p:cNvPr id="4" name="Oval 3"/>
            <p:cNvSpPr>
              <a:spLocks/>
            </p:cNvSpPr>
            <p:nvPr/>
          </p:nvSpPr>
          <p:spPr>
            <a:xfrm>
              <a:off x="3657598" y="1683325"/>
              <a:ext cx="1800000" cy="360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 name="Oval 4"/>
            <p:cNvSpPr/>
            <p:nvPr/>
          </p:nvSpPr>
          <p:spPr>
            <a:xfrm>
              <a:off x="4017598" y="2042031"/>
              <a:ext cx="1080000" cy="288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Oval 6"/>
            <p:cNvSpPr/>
            <p:nvPr/>
          </p:nvSpPr>
          <p:spPr>
            <a:xfrm>
              <a:off x="4377598" y="2402031"/>
              <a:ext cx="360000" cy="21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Oval 8"/>
            <p:cNvSpPr/>
            <p:nvPr/>
          </p:nvSpPr>
          <p:spPr>
            <a:xfrm>
              <a:off x="4197598" y="2222031"/>
              <a:ext cx="720000" cy="252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Oval 9"/>
            <p:cNvSpPr/>
            <p:nvPr/>
          </p:nvSpPr>
          <p:spPr>
            <a:xfrm>
              <a:off x="3837598" y="1862031"/>
              <a:ext cx="1440000" cy="324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Oval 10"/>
            <p:cNvSpPr>
              <a:spLocks/>
            </p:cNvSpPr>
            <p:nvPr/>
          </p:nvSpPr>
          <p:spPr>
            <a:xfrm>
              <a:off x="3477598" y="1502031"/>
              <a:ext cx="2160000" cy="39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03" name="Straight Connector 102"/>
            <p:cNvCxnSpPr/>
            <p:nvPr/>
          </p:nvCxnSpPr>
          <p:spPr>
            <a:xfrm flipH="1">
              <a:off x="4253250" y="5216278"/>
              <a:ext cx="386493" cy="153789"/>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36" name="Multiply 135"/>
            <p:cNvSpPr>
              <a:spLocks/>
            </p:cNvSpPr>
            <p:nvPr/>
          </p:nvSpPr>
          <p:spPr>
            <a:xfrm>
              <a:off x="4216841" y="5338443"/>
              <a:ext cx="72817" cy="82800"/>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7" name="Multiply 136"/>
            <p:cNvSpPr>
              <a:spLocks/>
            </p:cNvSpPr>
            <p:nvPr/>
          </p:nvSpPr>
          <p:spPr>
            <a:xfrm>
              <a:off x="4598658" y="5170600"/>
              <a:ext cx="72817" cy="82800"/>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9" name="Multiply 68"/>
            <p:cNvSpPr>
              <a:spLocks noChangeAspect="1"/>
            </p:cNvSpPr>
            <p:nvPr/>
          </p:nvSpPr>
          <p:spPr>
            <a:xfrm>
              <a:off x="4468132" y="3344554"/>
              <a:ext cx="158298" cy="180000"/>
            </a:xfrm>
            <a:prstGeom prst="mathMultiply">
              <a:avLst/>
            </a:prstGeom>
            <a:solidFill>
              <a:srgbClr val="FF0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71" name="Straight Connector 70"/>
            <p:cNvCxnSpPr/>
            <p:nvPr/>
          </p:nvCxnSpPr>
          <p:spPr>
            <a:xfrm flipH="1" flipV="1">
              <a:off x="4516368" y="3611183"/>
              <a:ext cx="73202" cy="50119"/>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rot="5400000" flipH="1" flipV="1">
              <a:off x="4522774" y="3661302"/>
              <a:ext cx="73202" cy="50119"/>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rot="5400000" flipH="1" flipV="1">
              <a:off x="4540454" y="3778347"/>
              <a:ext cx="73202" cy="50119"/>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rot="10800000" flipH="1" flipV="1">
              <a:off x="4551995" y="3841032"/>
              <a:ext cx="73202" cy="50119"/>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rot="5400000" flipH="1" flipV="1">
              <a:off x="4557568" y="3898479"/>
              <a:ext cx="73202" cy="50119"/>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38" name="Multiply 137"/>
            <p:cNvSpPr>
              <a:spLocks noChangeAspect="1"/>
            </p:cNvSpPr>
            <p:nvPr/>
          </p:nvSpPr>
          <p:spPr>
            <a:xfrm>
              <a:off x="4396841" y="4994030"/>
              <a:ext cx="72817" cy="82800"/>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98" name="Straight Connector 97"/>
            <p:cNvCxnSpPr/>
            <p:nvPr/>
          </p:nvCxnSpPr>
          <p:spPr>
            <a:xfrm flipV="1">
              <a:off x="4433250" y="4936612"/>
              <a:ext cx="145222" cy="101777"/>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a:off x="4433250" y="5036924"/>
              <a:ext cx="206493" cy="18000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39" name="Multiply 138"/>
            <p:cNvSpPr>
              <a:spLocks noChangeAspect="1"/>
            </p:cNvSpPr>
            <p:nvPr/>
          </p:nvSpPr>
          <p:spPr>
            <a:xfrm>
              <a:off x="4541256" y="4892106"/>
              <a:ext cx="72817" cy="82800"/>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0" name="Multiply 139"/>
            <p:cNvSpPr>
              <a:spLocks noChangeAspect="1"/>
            </p:cNvSpPr>
            <p:nvPr/>
          </p:nvSpPr>
          <p:spPr>
            <a:xfrm>
              <a:off x="4416484" y="4782417"/>
              <a:ext cx="72817" cy="82800"/>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1" name="Multiply 140"/>
            <p:cNvSpPr>
              <a:spLocks noChangeAspect="1"/>
            </p:cNvSpPr>
            <p:nvPr/>
          </p:nvSpPr>
          <p:spPr>
            <a:xfrm>
              <a:off x="4527814" y="4665846"/>
              <a:ext cx="72817" cy="82800"/>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2" name="Multiply 141"/>
            <p:cNvSpPr>
              <a:spLocks/>
            </p:cNvSpPr>
            <p:nvPr/>
          </p:nvSpPr>
          <p:spPr>
            <a:xfrm>
              <a:off x="4432482" y="4497324"/>
              <a:ext cx="72000" cy="82800"/>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3" name="Multiply 142"/>
            <p:cNvSpPr>
              <a:spLocks/>
            </p:cNvSpPr>
            <p:nvPr/>
          </p:nvSpPr>
          <p:spPr>
            <a:xfrm>
              <a:off x="4586752" y="4430025"/>
              <a:ext cx="72000" cy="82800"/>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4" name="Multiply 143"/>
            <p:cNvSpPr>
              <a:spLocks/>
            </p:cNvSpPr>
            <p:nvPr/>
          </p:nvSpPr>
          <p:spPr>
            <a:xfrm>
              <a:off x="4489301" y="4254654"/>
              <a:ext cx="72000" cy="82800"/>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5" name="Multiply 144"/>
            <p:cNvSpPr>
              <a:spLocks/>
            </p:cNvSpPr>
            <p:nvPr/>
          </p:nvSpPr>
          <p:spPr>
            <a:xfrm>
              <a:off x="4647454" y="4169248"/>
              <a:ext cx="72000" cy="82800"/>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6" name="Multiply 145"/>
            <p:cNvSpPr>
              <a:spLocks/>
            </p:cNvSpPr>
            <p:nvPr/>
          </p:nvSpPr>
          <p:spPr>
            <a:xfrm>
              <a:off x="4515354" y="4085156"/>
              <a:ext cx="72000" cy="82800"/>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7" name="Multiply 146"/>
            <p:cNvSpPr>
              <a:spLocks noChangeAspect="1"/>
            </p:cNvSpPr>
            <p:nvPr/>
          </p:nvSpPr>
          <p:spPr>
            <a:xfrm>
              <a:off x="4601229" y="3950902"/>
              <a:ext cx="72000" cy="81871"/>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8" name="Multiply 147"/>
            <p:cNvSpPr>
              <a:spLocks noChangeAspect="1"/>
            </p:cNvSpPr>
            <p:nvPr/>
          </p:nvSpPr>
          <p:spPr>
            <a:xfrm>
              <a:off x="4598029" y="3846380"/>
              <a:ext cx="72000" cy="81871"/>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9" name="Multiply 148"/>
            <p:cNvSpPr>
              <a:spLocks noChangeAspect="1"/>
            </p:cNvSpPr>
            <p:nvPr/>
          </p:nvSpPr>
          <p:spPr>
            <a:xfrm>
              <a:off x="4517694" y="3803997"/>
              <a:ext cx="72000" cy="81871"/>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0" name="Multiply 149"/>
            <p:cNvSpPr>
              <a:spLocks noChangeAspect="1"/>
            </p:cNvSpPr>
            <p:nvPr/>
          </p:nvSpPr>
          <p:spPr>
            <a:xfrm>
              <a:off x="4496498" y="3683246"/>
              <a:ext cx="72000" cy="81871"/>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1" name="Multiply 150"/>
            <p:cNvSpPr>
              <a:spLocks noChangeAspect="1"/>
            </p:cNvSpPr>
            <p:nvPr/>
          </p:nvSpPr>
          <p:spPr>
            <a:xfrm>
              <a:off x="4486717" y="3557718"/>
              <a:ext cx="72000" cy="81871"/>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80" name="Straight Connector 79"/>
            <p:cNvCxnSpPr/>
            <p:nvPr/>
          </p:nvCxnSpPr>
          <p:spPr>
            <a:xfrm rot="10800000" flipH="1" flipV="1">
              <a:off x="4569109" y="3960140"/>
              <a:ext cx="73202" cy="50119"/>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flipV="1">
              <a:off x="4551996" y="4006045"/>
              <a:ext cx="87747" cy="124391"/>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rot="5400000" flipV="1">
              <a:off x="4570316" y="4113719"/>
              <a:ext cx="87747" cy="124391"/>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flipH="1">
              <a:off x="4522717" y="4217178"/>
              <a:ext cx="158615" cy="91964"/>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rot="5400000" flipH="1">
              <a:off x="4490591" y="4331172"/>
              <a:ext cx="158615" cy="91964"/>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rot="10800000" flipH="1">
              <a:off x="4466582" y="4460600"/>
              <a:ext cx="158615" cy="91964"/>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rot="16200000" flipH="1">
              <a:off x="4438387" y="4578734"/>
              <a:ext cx="158615" cy="91964"/>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a:xfrm flipV="1">
              <a:off x="4460231" y="4699147"/>
              <a:ext cx="105160" cy="126727"/>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p:nvCxnSpPr>
          <p:spPr>
            <a:xfrm rot="5400000" flipV="1">
              <a:off x="4470137" y="4820883"/>
              <a:ext cx="105160" cy="126727"/>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flipV="1">
              <a:off x="4513192" y="3490807"/>
              <a:ext cx="42247" cy="120375"/>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rot="10800000" flipH="1" flipV="1">
              <a:off x="4527096" y="3725595"/>
              <a:ext cx="73202" cy="50119"/>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52" name="Multiply 151"/>
            <p:cNvSpPr>
              <a:spLocks noChangeAspect="1"/>
            </p:cNvSpPr>
            <p:nvPr/>
          </p:nvSpPr>
          <p:spPr>
            <a:xfrm>
              <a:off x="4568482" y="3722621"/>
              <a:ext cx="72000" cy="81871"/>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3" name="Multiply 152"/>
            <p:cNvSpPr>
              <a:spLocks noChangeAspect="1"/>
            </p:cNvSpPr>
            <p:nvPr/>
          </p:nvSpPr>
          <p:spPr>
            <a:xfrm>
              <a:off x="4553694" y="3612134"/>
              <a:ext cx="72000" cy="81871"/>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58" name="Straight Arrow Connector 157"/>
            <p:cNvCxnSpPr/>
            <p:nvPr/>
          </p:nvCxnSpPr>
          <p:spPr>
            <a:xfrm>
              <a:off x="3030134" y="1302987"/>
              <a:ext cx="0" cy="4284000"/>
            </a:xfrm>
            <a:prstGeom prst="straightConnector1">
              <a:avLst/>
            </a:prstGeom>
            <a:ln w="190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9" name="Straight Arrow Connector 158"/>
            <p:cNvCxnSpPr/>
            <p:nvPr/>
          </p:nvCxnSpPr>
          <p:spPr>
            <a:xfrm rot="5400000">
              <a:off x="4496439" y="4118552"/>
              <a:ext cx="0" cy="2952000"/>
            </a:xfrm>
            <a:prstGeom prst="straightConnector1">
              <a:avLst/>
            </a:prstGeom>
            <a:ln w="190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4" name="TextBox 163"/>
                <p:cNvSpPr txBox="1"/>
                <p:nvPr/>
              </p:nvSpPr>
              <p:spPr>
                <a:xfrm>
                  <a:off x="5930875" y="5387262"/>
                  <a:ext cx="426028"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b="0" i="1" smtClean="0">
                                <a:latin typeface="Cambria Math" panose="02040503050406030204" pitchFamily="18" charset="0"/>
                              </a:rPr>
                              <m:t>𝑎</m:t>
                            </m:r>
                          </m:e>
                          <m:sub>
                            <m:r>
                              <a:rPr lang="pt-BR" sz="2000" b="0" i="1" smtClean="0">
                                <a:latin typeface="Cambria Math" panose="02040503050406030204" pitchFamily="18" charset="0"/>
                              </a:rPr>
                              <m:t>1</m:t>
                            </m:r>
                          </m:sub>
                        </m:sSub>
                      </m:oMath>
                    </m:oMathPara>
                  </a14:m>
                  <a:endParaRPr lang="pt-BR" sz="2000" dirty="0"/>
                </a:p>
              </p:txBody>
            </p:sp>
          </mc:Choice>
          <mc:Fallback xmlns="">
            <p:sp>
              <p:nvSpPr>
                <p:cNvPr id="164" name="TextBox 163"/>
                <p:cNvSpPr txBox="1">
                  <a:spLocks noRot="1" noChangeAspect="1" noMove="1" noResize="1" noEditPoints="1" noAdjustHandles="1" noChangeArrowheads="1" noChangeShapeType="1" noTextEdit="1"/>
                </p:cNvSpPr>
                <p:nvPr/>
              </p:nvSpPr>
              <p:spPr>
                <a:xfrm>
                  <a:off x="5930875" y="5387262"/>
                  <a:ext cx="426028" cy="400110"/>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65" name="TextBox 164"/>
                <p:cNvSpPr txBox="1"/>
                <p:nvPr/>
              </p:nvSpPr>
              <p:spPr>
                <a:xfrm>
                  <a:off x="2817120" y="895312"/>
                  <a:ext cx="426028"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b="0" i="1" smtClean="0">
                                <a:latin typeface="Cambria Math" panose="02040503050406030204" pitchFamily="18" charset="0"/>
                              </a:rPr>
                              <m:t>𝑎</m:t>
                            </m:r>
                          </m:e>
                          <m:sub>
                            <m:r>
                              <a:rPr lang="pt-BR" sz="2000" b="0" i="1" smtClean="0">
                                <a:latin typeface="Cambria Math" panose="02040503050406030204" pitchFamily="18" charset="0"/>
                              </a:rPr>
                              <m:t>2</m:t>
                            </m:r>
                          </m:sub>
                        </m:sSub>
                      </m:oMath>
                    </m:oMathPara>
                  </a14:m>
                  <a:endParaRPr lang="pt-BR" sz="2000" dirty="0"/>
                </a:p>
              </p:txBody>
            </p:sp>
          </mc:Choice>
          <mc:Fallback xmlns="">
            <p:sp>
              <p:nvSpPr>
                <p:cNvPr id="165" name="TextBox 164"/>
                <p:cNvSpPr txBox="1">
                  <a:spLocks noRot="1" noChangeAspect="1" noMove="1" noResize="1" noEditPoints="1" noAdjustHandles="1" noChangeArrowheads="1" noChangeShapeType="1" noTextEdit="1"/>
                </p:cNvSpPr>
                <p:nvPr/>
              </p:nvSpPr>
              <p:spPr>
                <a:xfrm>
                  <a:off x="2817120" y="895312"/>
                  <a:ext cx="426028" cy="400110"/>
                </a:xfrm>
                <a:prstGeom prst="rect">
                  <a:avLst/>
                </a:prstGeom>
                <a:blipFill>
                  <a:blip r:embed="rId5"/>
                  <a:stretch>
                    <a:fillRect/>
                  </a:stretch>
                </a:blipFill>
              </p:spPr>
              <p:txBody>
                <a:bodyPr/>
                <a:lstStyle/>
                <a:p>
                  <a:r>
                    <a:rPr lang="pt-BR">
                      <a:noFill/>
                    </a:rPr>
                    <a:t> </a:t>
                  </a:r>
                </a:p>
              </p:txBody>
            </p:sp>
          </mc:Fallback>
        </mc:AlternateContent>
      </p:grpSp>
    </p:spTree>
    <p:extLst>
      <p:ext uri="{BB962C8B-B14F-4D97-AF65-F5344CB8AC3E}">
        <p14:creationId xmlns:p14="http://schemas.microsoft.com/office/powerpoint/2010/main" val="35808471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92165"/>
            <a:ext cx="10515600" cy="1325563"/>
          </a:xfrm>
        </p:spPr>
        <p:txBody>
          <a:bodyPr/>
          <a:lstStyle/>
          <a:p>
            <a:r>
              <a:rPr lang="en-US" dirty="0" err="1"/>
              <a:t>Escolha</a:t>
            </a:r>
            <a:r>
              <a:rPr lang="en-US" dirty="0"/>
              <a:t> do </a:t>
            </a:r>
            <a:r>
              <a:rPr lang="en-US" dirty="0" err="1"/>
              <a:t>Passo</a:t>
            </a:r>
            <a:r>
              <a:rPr lang="en-US" dirty="0"/>
              <a:t> de </a:t>
            </a:r>
            <a:r>
              <a:rPr lang="en-US" dirty="0" err="1"/>
              <a:t>Aprendizagem</a:t>
            </a:r>
            <a:endParaRPr lang="nl-BE" dirty="0"/>
          </a:p>
        </p:txBody>
      </p:sp>
      <p:sp>
        <p:nvSpPr>
          <p:cNvPr id="3" name="Content Placeholder 2"/>
          <p:cNvSpPr>
            <a:spLocks noGrp="1"/>
          </p:cNvSpPr>
          <p:nvPr>
            <p:ph idx="1"/>
          </p:nvPr>
        </p:nvSpPr>
        <p:spPr>
          <a:xfrm>
            <a:off x="838199" y="1690688"/>
            <a:ext cx="8861376" cy="5030834"/>
          </a:xfrm>
        </p:spPr>
        <p:txBody>
          <a:bodyPr>
            <a:normAutofit lnSpcReduction="10000"/>
          </a:bodyPr>
          <a:lstStyle/>
          <a:p>
            <a:r>
              <a:rPr lang="pt-BR" dirty="0" smtClean="0"/>
              <a:t>Portanto, o </a:t>
            </a:r>
            <a:r>
              <a:rPr lang="pt-BR" dirty="0"/>
              <a:t>valor </a:t>
            </a:r>
            <a:r>
              <a:rPr lang="pt-BR" b="1" i="1" dirty="0"/>
              <a:t>passo de aprendizagem </a:t>
            </a:r>
            <a:r>
              <a:rPr lang="pt-BR" dirty="0"/>
              <a:t>deve ser </a:t>
            </a:r>
            <a:r>
              <a:rPr lang="pt-BR" b="1" i="1" dirty="0"/>
              <a:t>experimentado/explorado</a:t>
            </a:r>
            <a:r>
              <a:rPr lang="pt-BR" dirty="0"/>
              <a:t> para se encontrar </a:t>
            </a:r>
            <a:r>
              <a:rPr lang="pt-BR" dirty="0" smtClean="0"/>
              <a:t>um </a:t>
            </a:r>
            <a:r>
              <a:rPr lang="pt-BR" b="1" i="1" dirty="0"/>
              <a:t>valor ótimo </a:t>
            </a:r>
            <a:r>
              <a:rPr lang="pt-BR" dirty="0"/>
              <a:t>que acelere a </a:t>
            </a:r>
            <a:r>
              <a:rPr lang="pt-BR" b="1" i="1" dirty="0"/>
              <a:t>descida do gradiente </a:t>
            </a:r>
            <a:r>
              <a:rPr lang="pt-BR" dirty="0"/>
              <a:t>de forma </a:t>
            </a:r>
            <a:r>
              <a:rPr lang="pt-BR" b="1" i="1" dirty="0"/>
              <a:t>estável</a:t>
            </a:r>
            <a:r>
              <a:rPr lang="pt-BR" dirty="0"/>
              <a:t> (ou seja, acelere a convergência).</a:t>
            </a:r>
          </a:p>
          <a:p>
            <a:r>
              <a:rPr lang="pt-BR" dirty="0" smtClean="0"/>
              <a:t>O exemplo ao lado, converge </a:t>
            </a:r>
            <a:r>
              <a:rPr lang="pt-BR" dirty="0"/>
              <a:t>para o mínimo </a:t>
            </a:r>
            <a:r>
              <a:rPr lang="pt-BR" dirty="0" smtClean="0"/>
              <a:t>global em </a:t>
            </a:r>
            <a:r>
              <a:rPr lang="pt-BR" dirty="0"/>
              <a:t>apenas </a:t>
            </a:r>
            <a:r>
              <a:rPr lang="pt-BR" dirty="0" smtClean="0"/>
              <a:t>2 </a:t>
            </a:r>
            <a:r>
              <a:rPr lang="pt-BR" dirty="0"/>
              <a:t>iterações.</a:t>
            </a:r>
          </a:p>
          <a:p>
            <a:r>
              <a:rPr lang="pt-BR" b="1" dirty="0"/>
              <a:t>OBS</a:t>
            </a:r>
            <a:r>
              <a:rPr lang="pt-BR" dirty="0"/>
              <a:t>.: Passos largos durante as iterações iniciais e curtos conforme o algoritmo se aproxima do mínimo podem acelerar a </a:t>
            </a:r>
            <a:r>
              <a:rPr lang="pt-BR" dirty="0" smtClean="0"/>
              <a:t>convergência.</a:t>
            </a:r>
          </a:p>
          <a:p>
            <a:pPr lvl="1"/>
            <a:r>
              <a:rPr lang="pt-BR" dirty="0" smtClean="0"/>
              <a:t>Este tipo de abordagem é implementada por esquemas </a:t>
            </a:r>
            <a:r>
              <a:rPr lang="pt-BR" dirty="0"/>
              <a:t>de </a:t>
            </a:r>
            <a:r>
              <a:rPr lang="pt-BR" dirty="0" smtClean="0"/>
              <a:t>variação programada </a:t>
            </a:r>
            <a:r>
              <a:rPr lang="pt-BR" dirty="0"/>
              <a:t>do passo de </a:t>
            </a:r>
            <a:r>
              <a:rPr lang="pt-BR" dirty="0" smtClean="0"/>
              <a:t>aprendizagem </a:t>
            </a:r>
          </a:p>
          <a:p>
            <a:pPr lvl="2">
              <a:buFont typeface="Wingdings" panose="05000000000000000000" pitchFamily="2" charset="2"/>
              <a:buChar char="§"/>
            </a:pPr>
            <a:r>
              <a:rPr lang="pt-BR" dirty="0" smtClean="0"/>
              <a:t>Por exemplo: momentum, anelamento, algoritmos de otimização com ajuste automático da taxa (RMSProp, AdaGrad, Adam, etc.).</a:t>
            </a:r>
            <a:endParaRPr lang="nl-BE" dirty="0"/>
          </a:p>
        </p:txBody>
      </p:sp>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l="5742" t="14846" r="24790" b="22409"/>
          <a:stretch/>
        </p:blipFill>
        <p:spPr>
          <a:xfrm>
            <a:off x="9771015" y="185736"/>
            <a:ext cx="2228464" cy="2012806"/>
          </a:xfrm>
          <a:prstGeom prst="rect">
            <a:avLst/>
          </a:prstGeom>
        </p:spPr>
      </p:pic>
      <p:pic>
        <p:nvPicPr>
          <p:cNvPr id="4" name="Picture 3"/>
          <p:cNvPicPr>
            <a:picLocks noChangeAspect="1"/>
          </p:cNvPicPr>
          <p:nvPr/>
        </p:nvPicPr>
        <p:blipFill rotWithShape="1">
          <a:blip r:embed="rId4" cstate="print">
            <a:extLst>
              <a:ext uri="{28A0092B-C50C-407E-A947-70E740481C1C}">
                <a14:useLocalDpi xmlns:a14="http://schemas.microsoft.com/office/drawing/2010/main" val="0"/>
              </a:ext>
            </a:extLst>
          </a:blip>
          <a:srcRect l="588" t="6507" r="9216" b="3689"/>
          <a:stretch/>
        </p:blipFill>
        <p:spPr>
          <a:xfrm>
            <a:off x="9771015" y="2337841"/>
            <a:ext cx="2228464" cy="2218775"/>
          </a:xfrm>
          <a:prstGeom prst="rect">
            <a:avLst/>
          </a:prstGeom>
        </p:spPr>
      </p:pic>
      <p:pic>
        <p:nvPicPr>
          <p:cNvPr id="5" name="Picture 4"/>
          <p:cNvPicPr>
            <a:picLocks noChangeAspect="1"/>
          </p:cNvPicPr>
          <p:nvPr/>
        </p:nvPicPr>
        <p:blipFill rotWithShape="1">
          <a:blip r:embed="rId5" cstate="print">
            <a:extLst>
              <a:ext uri="{28A0092B-C50C-407E-A947-70E740481C1C}">
                <a14:useLocalDpi xmlns:a14="http://schemas.microsoft.com/office/drawing/2010/main" val="0"/>
              </a:ext>
            </a:extLst>
          </a:blip>
          <a:srcRect l="1230" t="6942" r="6614" b="3646"/>
          <a:stretch/>
        </p:blipFill>
        <p:spPr>
          <a:xfrm>
            <a:off x="9699575" y="4602302"/>
            <a:ext cx="2299904" cy="2162084"/>
          </a:xfrm>
          <a:prstGeom prst="rect">
            <a:avLst/>
          </a:prstGeom>
        </p:spPr>
      </p:pic>
    </p:spTree>
    <p:extLst>
      <p:ext uri="{BB962C8B-B14F-4D97-AF65-F5344CB8AC3E}">
        <p14:creationId xmlns:p14="http://schemas.microsoft.com/office/powerpoint/2010/main" val="268857675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3" name="Group 72"/>
          <p:cNvGrpSpPr/>
          <p:nvPr/>
        </p:nvGrpSpPr>
        <p:grpSpPr>
          <a:xfrm>
            <a:off x="936633" y="2134388"/>
            <a:ext cx="3836177" cy="3649708"/>
            <a:chOff x="936633" y="2134388"/>
            <a:chExt cx="3836177" cy="3649708"/>
          </a:xfrm>
        </p:grpSpPr>
        <p:grpSp>
          <p:nvGrpSpPr>
            <p:cNvPr id="56" name="Group 55"/>
            <p:cNvGrpSpPr/>
            <p:nvPr/>
          </p:nvGrpSpPr>
          <p:grpSpPr>
            <a:xfrm>
              <a:off x="1705732" y="2134388"/>
              <a:ext cx="3067078" cy="3649708"/>
              <a:chOff x="1705732" y="2134388"/>
              <a:chExt cx="3067078" cy="3649708"/>
            </a:xfrm>
          </p:grpSpPr>
          <p:sp>
            <p:nvSpPr>
              <p:cNvPr id="29" name="Oval 28"/>
              <p:cNvSpPr/>
              <p:nvPr/>
            </p:nvSpPr>
            <p:spPr>
              <a:xfrm>
                <a:off x="1800709" y="2558531"/>
                <a:ext cx="2160000" cy="21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0" name="Oval 29"/>
              <p:cNvSpPr/>
              <p:nvPr/>
            </p:nvSpPr>
            <p:spPr>
              <a:xfrm>
                <a:off x="1980709" y="2738531"/>
                <a:ext cx="1800000" cy="180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1" name="Oval 30"/>
              <p:cNvSpPr/>
              <p:nvPr/>
            </p:nvSpPr>
            <p:spPr>
              <a:xfrm>
                <a:off x="2160709" y="2918531"/>
                <a:ext cx="1440000" cy="144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2" name="Oval 31"/>
              <p:cNvSpPr/>
              <p:nvPr/>
            </p:nvSpPr>
            <p:spPr>
              <a:xfrm>
                <a:off x="2340709" y="3098531"/>
                <a:ext cx="1080000" cy="108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3" name="Oval 32"/>
              <p:cNvSpPr/>
              <p:nvPr/>
            </p:nvSpPr>
            <p:spPr>
              <a:xfrm>
                <a:off x="2520709" y="3278531"/>
                <a:ext cx="720000" cy="72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4" name="Oval 33"/>
              <p:cNvSpPr/>
              <p:nvPr/>
            </p:nvSpPr>
            <p:spPr>
              <a:xfrm>
                <a:off x="2700709" y="3458531"/>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5" name="Multiply 34"/>
              <p:cNvSpPr>
                <a:spLocks noChangeAspect="1"/>
              </p:cNvSpPr>
              <p:nvPr/>
            </p:nvSpPr>
            <p:spPr>
              <a:xfrm>
                <a:off x="2797024" y="3544166"/>
                <a:ext cx="158298" cy="180000"/>
              </a:xfrm>
              <a:prstGeom prst="mathMultiply">
                <a:avLst/>
              </a:prstGeom>
              <a:solidFill>
                <a:schemeClr val="accent6"/>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38" name="TextBox 37"/>
                  <p:cNvSpPr txBox="1"/>
                  <p:nvPr/>
                </p:nvSpPr>
                <p:spPr>
                  <a:xfrm>
                    <a:off x="4346782" y="4890443"/>
                    <a:ext cx="426028"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b="0" i="1" smtClean="0">
                                  <a:latin typeface="Cambria Math" panose="02040503050406030204" pitchFamily="18" charset="0"/>
                                </a:rPr>
                                <m:t>𝑎</m:t>
                              </m:r>
                            </m:e>
                            <m:sub>
                              <m:r>
                                <a:rPr lang="pt-BR" sz="2000" b="0" i="1" smtClean="0">
                                  <a:latin typeface="Cambria Math" panose="02040503050406030204" pitchFamily="18" charset="0"/>
                                </a:rPr>
                                <m:t>1</m:t>
                              </m:r>
                            </m:sub>
                          </m:sSub>
                        </m:oMath>
                      </m:oMathPara>
                    </a14:m>
                    <a:endParaRPr lang="pt-BR" sz="2000" dirty="0"/>
                  </a:p>
                </p:txBody>
              </p:sp>
            </mc:Choice>
            <mc:Fallback xmlns="">
              <p:sp>
                <p:nvSpPr>
                  <p:cNvPr id="38" name="TextBox 37"/>
                  <p:cNvSpPr txBox="1">
                    <a:spLocks noRot="1" noChangeAspect="1" noMove="1" noResize="1" noEditPoints="1" noAdjustHandles="1" noChangeArrowheads="1" noChangeShapeType="1" noTextEdit="1"/>
                  </p:cNvSpPr>
                  <p:nvPr/>
                </p:nvSpPr>
                <p:spPr>
                  <a:xfrm>
                    <a:off x="4346782" y="4890443"/>
                    <a:ext cx="426028" cy="400110"/>
                  </a:xfrm>
                  <a:prstGeom prst="rect">
                    <a:avLst/>
                  </a:prstGeom>
                  <a:blipFill rotWithShape="0">
                    <a:blip r:embed="rId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9" name="TextBox 38"/>
                  <p:cNvSpPr txBox="1"/>
                  <p:nvPr/>
                </p:nvSpPr>
                <p:spPr>
                  <a:xfrm>
                    <a:off x="1990208" y="2134388"/>
                    <a:ext cx="426028"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b="0" i="1" smtClean="0">
                                  <a:latin typeface="Cambria Math" panose="02040503050406030204" pitchFamily="18" charset="0"/>
                                </a:rPr>
                                <m:t>𝑎</m:t>
                              </m:r>
                            </m:e>
                            <m:sub>
                              <m:r>
                                <a:rPr lang="pt-BR" sz="2000" b="0" i="1" smtClean="0">
                                  <a:latin typeface="Cambria Math" panose="02040503050406030204" pitchFamily="18" charset="0"/>
                                </a:rPr>
                                <m:t>2</m:t>
                              </m:r>
                            </m:sub>
                          </m:sSub>
                        </m:oMath>
                      </m:oMathPara>
                    </a14:m>
                    <a:endParaRPr lang="pt-BR" sz="2000" dirty="0"/>
                  </a:p>
                </p:txBody>
              </p:sp>
            </mc:Choice>
            <mc:Fallback xmlns="">
              <p:sp>
                <p:nvSpPr>
                  <p:cNvPr id="39" name="TextBox 38"/>
                  <p:cNvSpPr txBox="1">
                    <a:spLocks noRot="1" noChangeAspect="1" noMove="1" noResize="1" noEditPoints="1" noAdjustHandles="1" noChangeArrowheads="1" noChangeShapeType="1" noTextEdit="1"/>
                  </p:cNvSpPr>
                  <p:nvPr/>
                </p:nvSpPr>
                <p:spPr>
                  <a:xfrm>
                    <a:off x="1990208" y="2134388"/>
                    <a:ext cx="426028" cy="400110"/>
                  </a:xfrm>
                  <a:prstGeom prst="rect">
                    <a:avLst/>
                  </a:prstGeom>
                  <a:blipFill rotWithShape="0">
                    <a:blip r:embed="rId3"/>
                    <a:stretch>
                      <a:fillRect/>
                    </a:stretch>
                  </a:blipFill>
                </p:spPr>
                <p:txBody>
                  <a:bodyPr/>
                  <a:lstStyle/>
                  <a:p>
                    <a:r>
                      <a:rPr lang="pt-BR">
                        <a:noFill/>
                      </a:rPr>
                      <a:t> </a:t>
                    </a:r>
                  </a:p>
                </p:txBody>
              </p:sp>
            </mc:Fallback>
          </mc:AlternateContent>
          <p:sp>
            <p:nvSpPr>
              <p:cNvPr id="40" name="Rectangle 39"/>
              <p:cNvSpPr/>
              <p:nvPr/>
            </p:nvSpPr>
            <p:spPr>
              <a:xfrm rot="2700000">
                <a:off x="1772158" y="4675745"/>
                <a:ext cx="864000" cy="86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51" name="TextBox 50"/>
                  <p:cNvSpPr txBox="1"/>
                  <p:nvPr/>
                </p:nvSpPr>
                <p:spPr>
                  <a:xfrm>
                    <a:off x="1705732" y="4463431"/>
                    <a:ext cx="33977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pt-BR" b="1" i="1" smtClean="0">
                                  <a:latin typeface="Cambria Math" panose="02040503050406030204" pitchFamily="18" charset="0"/>
                                </a:rPr>
                              </m:ctrlPr>
                            </m:sSupPr>
                            <m:e>
                              <m:r>
                                <a:rPr lang="pt-BR" b="1" i="1">
                                  <a:latin typeface="Cambria Math" panose="02040503050406030204" pitchFamily="18" charset="0"/>
                                </a:rPr>
                                <m:t>𝒂</m:t>
                              </m:r>
                              <m:r>
                                <m:rPr>
                                  <m:nor/>
                                </m:rPr>
                                <a:rPr lang="pt-BR" b="1" dirty="0"/>
                                <m:t> </m:t>
                              </m:r>
                            </m:e>
                            <m:sup>
                              <m:r>
                                <a:rPr lang="pt-BR" b="1" i="1" smtClean="0">
                                  <a:latin typeface="Cambria Math" panose="02040503050406030204" pitchFamily="18" charset="0"/>
                                </a:rPr>
                                <m:t>∗</m:t>
                              </m:r>
                            </m:sup>
                          </m:sSup>
                        </m:oMath>
                      </m:oMathPara>
                    </a14:m>
                    <a:endParaRPr lang="pt-BR" b="1" dirty="0"/>
                  </a:p>
                </p:txBody>
              </p:sp>
            </mc:Choice>
            <mc:Fallback xmlns="">
              <p:sp>
                <p:nvSpPr>
                  <p:cNvPr id="51" name="TextBox 50"/>
                  <p:cNvSpPr txBox="1">
                    <a:spLocks noRot="1" noChangeAspect="1" noMove="1" noResize="1" noEditPoints="1" noAdjustHandles="1" noChangeArrowheads="1" noChangeShapeType="1" noTextEdit="1"/>
                  </p:cNvSpPr>
                  <p:nvPr/>
                </p:nvSpPr>
                <p:spPr>
                  <a:xfrm>
                    <a:off x="1705732" y="4463431"/>
                    <a:ext cx="339772" cy="276999"/>
                  </a:xfrm>
                  <a:prstGeom prst="rect">
                    <a:avLst/>
                  </a:prstGeom>
                  <a:blipFill rotWithShape="0">
                    <a:blip r:embed="rId4"/>
                    <a:stretch>
                      <a:fillRect l="-8929" r="-3571"/>
                    </a:stretch>
                  </a:blipFill>
                </p:spPr>
                <p:txBody>
                  <a:bodyPr/>
                  <a:lstStyle/>
                  <a:p>
                    <a:r>
                      <a:rPr lang="pt-BR">
                        <a:noFill/>
                      </a:rPr>
                      <a:t> </a:t>
                    </a:r>
                  </a:p>
                </p:txBody>
              </p:sp>
            </mc:Fallback>
          </mc:AlternateContent>
          <p:cxnSp>
            <p:nvCxnSpPr>
              <p:cNvPr id="37" name="Straight Arrow Connector 36"/>
              <p:cNvCxnSpPr/>
              <p:nvPr/>
            </p:nvCxnSpPr>
            <p:spPr>
              <a:xfrm rot="5400000">
                <a:off x="3287827" y="4016460"/>
                <a:ext cx="0" cy="2160000"/>
              </a:xfrm>
              <a:prstGeom prst="straightConnector1">
                <a:avLst/>
              </a:prstGeom>
              <a:ln w="190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a:off x="2210184" y="2534498"/>
                <a:ext cx="0" cy="2556000"/>
              </a:xfrm>
              <a:prstGeom prst="straightConnector1">
                <a:avLst/>
              </a:prstGeom>
              <a:ln w="190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50" name="Oval 49"/>
              <p:cNvSpPr/>
              <p:nvPr/>
            </p:nvSpPr>
            <p:spPr>
              <a:xfrm>
                <a:off x="2158585" y="4458583"/>
                <a:ext cx="98797" cy="1016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53" name="Rectangle 52"/>
                  <p:cNvSpPr/>
                  <p:nvPr/>
                </p:nvSpPr>
                <p:spPr>
                  <a:xfrm>
                    <a:off x="2661486" y="5414764"/>
                    <a:ext cx="72641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d>
                                <m:dPr>
                                  <m:begChr m:val="‖"/>
                                  <m:endChr m:val="‖"/>
                                  <m:ctrlPr>
                                    <a:rPr lang="pt-BR"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rPr>
                                    <m:t>𝒂</m:t>
                                  </m:r>
                                </m:e>
                              </m:d>
                            </m:e>
                            <m:sub>
                              <m:r>
                                <a:rPr lang="pt-BR" i="1">
                                  <a:latin typeface="Cambria Math" panose="02040503050406030204" pitchFamily="18" charset="0"/>
                                  <a:ea typeface="Cambria Math" panose="02040503050406030204" pitchFamily="18" charset="0"/>
                                </a:rPr>
                                <m:t>1</m:t>
                              </m:r>
                            </m:sub>
                          </m:sSub>
                        </m:oMath>
                      </m:oMathPara>
                    </a14:m>
                    <a:endParaRPr lang="pt-BR" dirty="0"/>
                  </a:p>
                </p:txBody>
              </p:sp>
            </mc:Choice>
            <mc:Fallback xmlns="">
              <p:sp>
                <p:nvSpPr>
                  <p:cNvPr id="53" name="Rectangle 52"/>
                  <p:cNvSpPr>
                    <a:spLocks noRot="1" noChangeAspect="1" noMove="1" noResize="1" noEditPoints="1" noAdjustHandles="1" noChangeArrowheads="1" noChangeShapeType="1" noTextEdit="1"/>
                  </p:cNvSpPr>
                  <p:nvPr/>
                </p:nvSpPr>
                <p:spPr>
                  <a:xfrm>
                    <a:off x="2661486" y="5414764"/>
                    <a:ext cx="726417" cy="369332"/>
                  </a:xfrm>
                  <a:prstGeom prst="rect">
                    <a:avLst/>
                  </a:prstGeom>
                  <a:blipFill rotWithShape="0">
                    <a:blip r:embed="rId5"/>
                    <a:stretch>
                      <a:fillRect/>
                    </a:stretch>
                  </a:blipFill>
                </p:spPr>
                <p:txBody>
                  <a:bodyPr/>
                  <a:lstStyle/>
                  <a:p>
                    <a:r>
                      <a:rPr lang="pt-BR">
                        <a:noFill/>
                      </a:rPr>
                      <a:t> </a:t>
                    </a:r>
                  </a:p>
                </p:txBody>
              </p:sp>
            </mc:Fallback>
          </mc:AlternateContent>
        </p:grpSp>
        <p:sp>
          <p:nvSpPr>
            <p:cNvPr id="57" name="TextBox 56"/>
            <p:cNvSpPr txBox="1"/>
            <p:nvPr/>
          </p:nvSpPr>
          <p:spPr>
            <a:xfrm>
              <a:off x="936633" y="4158937"/>
              <a:ext cx="965067" cy="369332"/>
            </a:xfrm>
            <a:prstGeom prst="rect">
              <a:avLst/>
            </a:prstGeom>
            <a:noFill/>
          </p:spPr>
          <p:txBody>
            <a:bodyPr wrap="square" rtlCol="0">
              <a:spAutoFit/>
            </a:bodyPr>
            <a:lstStyle/>
            <a:p>
              <a:r>
                <a:rPr lang="pt-BR" dirty="0"/>
                <a:t>solução</a:t>
              </a:r>
            </a:p>
          </p:txBody>
        </p:sp>
        <p:cxnSp>
          <p:nvCxnSpPr>
            <p:cNvPr id="59" name="Straight Arrow Connector 58"/>
            <p:cNvCxnSpPr>
              <a:endCxn id="50" idx="2"/>
            </p:cNvCxnSpPr>
            <p:nvPr/>
          </p:nvCxnSpPr>
          <p:spPr>
            <a:xfrm>
              <a:off x="1784106" y="4369151"/>
              <a:ext cx="374479" cy="14023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4" name="Group 73"/>
          <p:cNvGrpSpPr/>
          <p:nvPr/>
        </p:nvGrpSpPr>
        <p:grpSpPr>
          <a:xfrm>
            <a:off x="5921535" y="2134388"/>
            <a:ext cx="3675609" cy="3546185"/>
            <a:chOff x="5921535" y="2134388"/>
            <a:chExt cx="3675609" cy="3546185"/>
          </a:xfrm>
        </p:grpSpPr>
        <p:grpSp>
          <p:nvGrpSpPr>
            <p:cNvPr id="55" name="Group 54"/>
            <p:cNvGrpSpPr/>
            <p:nvPr/>
          </p:nvGrpSpPr>
          <p:grpSpPr>
            <a:xfrm>
              <a:off x="6542714" y="2134388"/>
              <a:ext cx="3054430" cy="3546185"/>
              <a:chOff x="6542714" y="2134388"/>
              <a:chExt cx="3054430" cy="3546185"/>
            </a:xfrm>
          </p:grpSpPr>
          <mc:AlternateContent xmlns:mc="http://schemas.openxmlformats.org/markup-compatibility/2006" xmlns:a14="http://schemas.microsoft.com/office/drawing/2010/main">
            <mc:Choice Requires="a14">
              <p:sp>
                <p:nvSpPr>
                  <p:cNvPr id="27" name="TextBox 26"/>
                  <p:cNvSpPr txBox="1"/>
                  <p:nvPr/>
                </p:nvSpPr>
                <p:spPr>
                  <a:xfrm>
                    <a:off x="9171116" y="4907412"/>
                    <a:ext cx="426028"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b="0" i="1" smtClean="0">
                                  <a:latin typeface="Cambria Math" panose="02040503050406030204" pitchFamily="18" charset="0"/>
                                </a:rPr>
                                <m:t>𝑎</m:t>
                              </m:r>
                            </m:e>
                            <m:sub>
                              <m:r>
                                <a:rPr lang="pt-BR" sz="2000" b="0" i="1" smtClean="0">
                                  <a:latin typeface="Cambria Math" panose="02040503050406030204" pitchFamily="18" charset="0"/>
                                </a:rPr>
                                <m:t>1</m:t>
                              </m:r>
                            </m:sub>
                          </m:sSub>
                        </m:oMath>
                      </m:oMathPara>
                    </a14:m>
                    <a:endParaRPr lang="pt-BR" sz="2000" dirty="0"/>
                  </a:p>
                </p:txBody>
              </p:sp>
            </mc:Choice>
            <mc:Fallback xmlns="">
              <p:sp>
                <p:nvSpPr>
                  <p:cNvPr id="27" name="TextBox 26"/>
                  <p:cNvSpPr txBox="1">
                    <a:spLocks noRot="1" noChangeAspect="1" noMove="1" noResize="1" noEditPoints="1" noAdjustHandles="1" noChangeArrowheads="1" noChangeShapeType="1" noTextEdit="1"/>
                  </p:cNvSpPr>
                  <p:nvPr/>
                </p:nvSpPr>
                <p:spPr>
                  <a:xfrm>
                    <a:off x="9171116" y="4907412"/>
                    <a:ext cx="426028" cy="400110"/>
                  </a:xfrm>
                  <a:prstGeom prst="rect">
                    <a:avLst/>
                  </a:prstGeom>
                  <a:blipFill rotWithShape="0">
                    <a:blip r:embed="rId6"/>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8" name="TextBox 27"/>
                  <p:cNvSpPr txBox="1"/>
                  <p:nvPr/>
                </p:nvSpPr>
                <p:spPr>
                  <a:xfrm>
                    <a:off x="6818898" y="2134388"/>
                    <a:ext cx="426028"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b="0" i="1" smtClean="0">
                                  <a:latin typeface="Cambria Math" panose="02040503050406030204" pitchFamily="18" charset="0"/>
                                </a:rPr>
                                <m:t>𝑎</m:t>
                              </m:r>
                            </m:e>
                            <m:sub>
                              <m:r>
                                <a:rPr lang="pt-BR" sz="2000" b="0" i="1" smtClean="0">
                                  <a:latin typeface="Cambria Math" panose="02040503050406030204" pitchFamily="18" charset="0"/>
                                </a:rPr>
                                <m:t>2</m:t>
                              </m:r>
                            </m:sub>
                          </m:sSub>
                        </m:oMath>
                      </m:oMathPara>
                    </a14:m>
                    <a:endParaRPr lang="pt-BR" sz="2000" dirty="0"/>
                  </a:p>
                </p:txBody>
              </p:sp>
            </mc:Choice>
            <mc:Fallback xmlns="">
              <p:sp>
                <p:nvSpPr>
                  <p:cNvPr id="28" name="TextBox 27"/>
                  <p:cNvSpPr txBox="1">
                    <a:spLocks noRot="1" noChangeAspect="1" noMove="1" noResize="1" noEditPoints="1" noAdjustHandles="1" noChangeArrowheads="1" noChangeShapeType="1" noTextEdit="1"/>
                  </p:cNvSpPr>
                  <p:nvPr/>
                </p:nvSpPr>
                <p:spPr>
                  <a:xfrm>
                    <a:off x="6818898" y="2134388"/>
                    <a:ext cx="426028" cy="400110"/>
                  </a:xfrm>
                  <a:prstGeom prst="rect">
                    <a:avLst/>
                  </a:prstGeom>
                  <a:blipFill rotWithShape="0">
                    <a:blip r:embed="rId7"/>
                    <a:stretch>
                      <a:fillRect/>
                    </a:stretch>
                  </a:blipFill>
                </p:spPr>
                <p:txBody>
                  <a:bodyPr/>
                  <a:lstStyle/>
                  <a:p>
                    <a:r>
                      <a:rPr lang="pt-BR">
                        <a:noFill/>
                      </a:rPr>
                      <a:t> </a:t>
                    </a:r>
                  </a:p>
                </p:txBody>
              </p:sp>
            </mc:Fallback>
          </mc:AlternateContent>
          <p:sp>
            <p:nvSpPr>
              <p:cNvPr id="41" name="Oval 40"/>
              <p:cNvSpPr/>
              <p:nvPr/>
            </p:nvSpPr>
            <p:spPr>
              <a:xfrm>
                <a:off x="6542714" y="4601785"/>
                <a:ext cx="1008000" cy="100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2" name="Oval 41"/>
              <p:cNvSpPr/>
              <p:nvPr/>
            </p:nvSpPr>
            <p:spPr>
              <a:xfrm>
                <a:off x="6626709" y="2571231"/>
                <a:ext cx="2160000" cy="21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3" name="Oval 42"/>
              <p:cNvSpPr/>
              <p:nvPr/>
            </p:nvSpPr>
            <p:spPr>
              <a:xfrm>
                <a:off x="6806709" y="2751231"/>
                <a:ext cx="1800000" cy="180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4" name="Oval 43"/>
              <p:cNvSpPr/>
              <p:nvPr/>
            </p:nvSpPr>
            <p:spPr>
              <a:xfrm>
                <a:off x="6986709" y="2931231"/>
                <a:ext cx="1440000" cy="144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5" name="Oval 44"/>
              <p:cNvSpPr/>
              <p:nvPr/>
            </p:nvSpPr>
            <p:spPr>
              <a:xfrm>
                <a:off x="7166709" y="3111231"/>
                <a:ext cx="1080000" cy="108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6" name="Oval 45"/>
              <p:cNvSpPr/>
              <p:nvPr/>
            </p:nvSpPr>
            <p:spPr>
              <a:xfrm>
                <a:off x="7346709" y="3291231"/>
                <a:ext cx="720000" cy="72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7" name="Oval 46"/>
              <p:cNvSpPr/>
              <p:nvPr/>
            </p:nvSpPr>
            <p:spPr>
              <a:xfrm>
                <a:off x="7526709" y="3471231"/>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8" name="Multiply 47"/>
              <p:cNvSpPr>
                <a:spLocks noChangeAspect="1"/>
              </p:cNvSpPr>
              <p:nvPr/>
            </p:nvSpPr>
            <p:spPr>
              <a:xfrm>
                <a:off x="7623024" y="3556866"/>
                <a:ext cx="158298" cy="180000"/>
              </a:xfrm>
              <a:prstGeom prst="mathMultiply">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9" name="Oval 48"/>
              <p:cNvSpPr/>
              <p:nvPr/>
            </p:nvSpPr>
            <p:spPr>
              <a:xfrm>
                <a:off x="7209452" y="4588707"/>
                <a:ext cx="98797" cy="1016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52" name="TextBox 51"/>
                  <p:cNvSpPr txBox="1"/>
                  <p:nvPr/>
                </p:nvSpPr>
                <p:spPr>
                  <a:xfrm>
                    <a:off x="7075040" y="4694711"/>
                    <a:ext cx="33977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pt-BR" b="1" i="1" smtClean="0">
                                  <a:latin typeface="Cambria Math" panose="02040503050406030204" pitchFamily="18" charset="0"/>
                                </a:rPr>
                              </m:ctrlPr>
                            </m:sSupPr>
                            <m:e>
                              <m:r>
                                <a:rPr lang="pt-BR" b="1" i="1">
                                  <a:latin typeface="Cambria Math" panose="02040503050406030204" pitchFamily="18" charset="0"/>
                                </a:rPr>
                                <m:t>𝒂</m:t>
                              </m:r>
                              <m:r>
                                <m:rPr>
                                  <m:nor/>
                                </m:rPr>
                                <a:rPr lang="pt-BR" b="1" dirty="0"/>
                                <m:t> </m:t>
                              </m:r>
                            </m:e>
                            <m:sup>
                              <m:r>
                                <a:rPr lang="pt-BR" b="1" i="1" smtClean="0">
                                  <a:latin typeface="Cambria Math" panose="02040503050406030204" pitchFamily="18" charset="0"/>
                                </a:rPr>
                                <m:t>∗</m:t>
                              </m:r>
                            </m:sup>
                          </m:sSup>
                        </m:oMath>
                      </m:oMathPara>
                    </a14:m>
                    <a:endParaRPr lang="pt-BR" b="1" dirty="0"/>
                  </a:p>
                </p:txBody>
              </p:sp>
            </mc:Choice>
            <mc:Fallback xmlns="">
              <p:sp>
                <p:nvSpPr>
                  <p:cNvPr id="52" name="TextBox 51"/>
                  <p:cNvSpPr txBox="1">
                    <a:spLocks noRot="1" noChangeAspect="1" noMove="1" noResize="1" noEditPoints="1" noAdjustHandles="1" noChangeArrowheads="1" noChangeShapeType="1" noTextEdit="1"/>
                  </p:cNvSpPr>
                  <p:nvPr/>
                </p:nvSpPr>
                <p:spPr>
                  <a:xfrm>
                    <a:off x="7075040" y="4694711"/>
                    <a:ext cx="339772" cy="276999"/>
                  </a:xfrm>
                  <a:prstGeom prst="rect">
                    <a:avLst/>
                  </a:prstGeom>
                  <a:blipFill rotWithShape="0">
                    <a:blip r:embed="rId8"/>
                    <a:stretch>
                      <a:fillRect l="-9091" r="-5455"/>
                    </a:stretch>
                  </a:blipFill>
                </p:spPr>
                <p:txBody>
                  <a:bodyPr/>
                  <a:lstStyle/>
                  <a:p>
                    <a:r>
                      <a:rPr lang="pt-BR">
                        <a:noFill/>
                      </a:rPr>
                      <a:t> </a:t>
                    </a:r>
                  </a:p>
                </p:txBody>
              </p:sp>
            </mc:Fallback>
          </mc:AlternateContent>
          <p:cxnSp>
            <p:nvCxnSpPr>
              <p:cNvPr id="26" name="Straight Arrow Connector 25"/>
              <p:cNvCxnSpPr/>
              <p:nvPr/>
            </p:nvCxnSpPr>
            <p:spPr>
              <a:xfrm rot="5400000">
                <a:off x="8121956" y="4016460"/>
                <a:ext cx="0" cy="2160000"/>
              </a:xfrm>
              <a:prstGeom prst="straightConnector1">
                <a:avLst/>
              </a:prstGeom>
              <a:ln w="190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7038874" y="2534498"/>
                <a:ext cx="0" cy="2556000"/>
              </a:xfrm>
              <a:prstGeom prst="straightConnector1">
                <a:avLst/>
              </a:prstGeom>
              <a:ln w="190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4" name="Rectangle 53"/>
                  <p:cNvSpPr/>
                  <p:nvPr/>
                </p:nvSpPr>
                <p:spPr>
                  <a:xfrm>
                    <a:off x="7616638" y="5307522"/>
                    <a:ext cx="731739" cy="37305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pt-BR" i="1">
                                  <a:latin typeface="Cambria Math" panose="02040503050406030204" pitchFamily="18" charset="0"/>
                                  <a:ea typeface="Cambria Math" panose="02040503050406030204" pitchFamily="18" charset="0"/>
                                </a:rPr>
                              </m:ctrlPr>
                            </m:sSubSupPr>
                            <m:e>
                              <m:d>
                                <m:dPr>
                                  <m:begChr m:val="‖"/>
                                  <m:endChr m:val="‖"/>
                                  <m:ctrlPr>
                                    <a:rPr lang="pt-BR"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rPr>
                                    <m:t>𝒂</m:t>
                                  </m:r>
                                </m:e>
                              </m:d>
                            </m:e>
                            <m:sub>
                              <m:r>
                                <a:rPr lang="pt-BR" i="1">
                                  <a:latin typeface="Cambria Math" panose="02040503050406030204" pitchFamily="18" charset="0"/>
                                  <a:ea typeface="Cambria Math" panose="02040503050406030204" pitchFamily="18" charset="0"/>
                                </a:rPr>
                                <m:t>2</m:t>
                              </m:r>
                            </m:sub>
                            <m:sup>
                              <m:r>
                                <a:rPr lang="pt-BR" i="1">
                                  <a:latin typeface="Cambria Math" panose="02040503050406030204" pitchFamily="18" charset="0"/>
                                  <a:ea typeface="Cambria Math" panose="02040503050406030204" pitchFamily="18" charset="0"/>
                                </a:rPr>
                                <m:t>2</m:t>
                              </m:r>
                            </m:sup>
                          </m:sSubSup>
                        </m:oMath>
                      </m:oMathPara>
                    </a14:m>
                    <a:endParaRPr lang="pt-BR" dirty="0"/>
                  </a:p>
                </p:txBody>
              </p:sp>
            </mc:Choice>
            <mc:Fallback xmlns="">
              <p:sp>
                <p:nvSpPr>
                  <p:cNvPr id="54" name="Rectangle 53"/>
                  <p:cNvSpPr>
                    <a:spLocks noRot="1" noChangeAspect="1" noMove="1" noResize="1" noEditPoints="1" noAdjustHandles="1" noChangeArrowheads="1" noChangeShapeType="1" noTextEdit="1"/>
                  </p:cNvSpPr>
                  <p:nvPr/>
                </p:nvSpPr>
                <p:spPr>
                  <a:xfrm>
                    <a:off x="7616638" y="5307522"/>
                    <a:ext cx="731739" cy="373051"/>
                  </a:xfrm>
                  <a:prstGeom prst="rect">
                    <a:avLst/>
                  </a:prstGeom>
                  <a:blipFill rotWithShape="0">
                    <a:blip r:embed="rId9"/>
                    <a:stretch>
                      <a:fillRect b="-1639"/>
                    </a:stretch>
                  </a:blipFill>
                </p:spPr>
                <p:txBody>
                  <a:bodyPr/>
                  <a:lstStyle/>
                  <a:p>
                    <a:r>
                      <a:rPr lang="pt-BR">
                        <a:noFill/>
                      </a:rPr>
                      <a:t> </a:t>
                    </a:r>
                  </a:p>
                </p:txBody>
              </p:sp>
            </mc:Fallback>
          </mc:AlternateContent>
        </p:grpSp>
        <p:sp>
          <p:nvSpPr>
            <p:cNvPr id="67" name="TextBox 66"/>
            <p:cNvSpPr txBox="1"/>
            <p:nvPr/>
          </p:nvSpPr>
          <p:spPr>
            <a:xfrm>
              <a:off x="5921535" y="4379643"/>
              <a:ext cx="965067" cy="369332"/>
            </a:xfrm>
            <a:prstGeom prst="rect">
              <a:avLst/>
            </a:prstGeom>
            <a:noFill/>
          </p:spPr>
          <p:txBody>
            <a:bodyPr wrap="square" rtlCol="0">
              <a:spAutoFit/>
            </a:bodyPr>
            <a:lstStyle/>
            <a:p>
              <a:r>
                <a:rPr lang="pt-BR" dirty="0"/>
                <a:t>solução</a:t>
              </a:r>
            </a:p>
          </p:txBody>
        </p:sp>
        <p:cxnSp>
          <p:nvCxnSpPr>
            <p:cNvPr id="68" name="Straight Arrow Connector 67"/>
            <p:cNvCxnSpPr/>
            <p:nvPr/>
          </p:nvCxnSpPr>
          <p:spPr>
            <a:xfrm>
              <a:off x="6763186" y="4583136"/>
              <a:ext cx="446266" cy="4530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2977365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0" name="Group 149"/>
          <p:cNvGrpSpPr/>
          <p:nvPr/>
        </p:nvGrpSpPr>
        <p:grpSpPr>
          <a:xfrm>
            <a:off x="703328" y="1720211"/>
            <a:ext cx="4337255" cy="3027979"/>
            <a:chOff x="703328" y="1720211"/>
            <a:chExt cx="4337255" cy="3027979"/>
          </a:xfrm>
        </p:grpSpPr>
        <mc:AlternateContent xmlns:mc="http://schemas.openxmlformats.org/markup-compatibility/2006" xmlns:a14="http://schemas.microsoft.com/office/drawing/2010/main">
          <mc:Choice Requires="a14">
            <p:sp>
              <p:nvSpPr>
                <p:cNvPr id="51" name="TextBox 50"/>
                <p:cNvSpPr txBox="1"/>
                <p:nvPr/>
              </p:nvSpPr>
              <p:spPr>
                <a:xfrm>
                  <a:off x="703329" y="1720211"/>
                  <a:ext cx="426028"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b="0" i="1" smtClean="0">
                                <a:latin typeface="Cambria Math" panose="02040503050406030204" pitchFamily="18" charset="0"/>
                              </a:rPr>
                              <m:t>𝑎</m:t>
                            </m:r>
                          </m:e>
                          <m:sub>
                            <m:r>
                              <a:rPr lang="pt-BR" sz="2000" b="0" i="1" smtClean="0">
                                <a:latin typeface="Cambria Math" panose="02040503050406030204" pitchFamily="18" charset="0"/>
                              </a:rPr>
                              <m:t>2</m:t>
                            </m:r>
                          </m:sub>
                        </m:sSub>
                      </m:oMath>
                    </m:oMathPara>
                  </a14:m>
                  <a:endParaRPr lang="pt-BR" sz="2000" dirty="0"/>
                </a:p>
              </p:txBody>
            </p:sp>
          </mc:Choice>
          <mc:Fallback xmlns="">
            <p:sp>
              <p:nvSpPr>
                <p:cNvPr id="51" name="TextBox 50"/>
                <p:cNvSpPr txBox="1">
                  <a:spLocks noRot="1" noChangeAspect="1" noMove="1" noResize="1" noEditPoints="1" noAdjustHandles="1" noChangeArrowheads="1" noChangeShapeType="1" noTextEdit="1"/>
                </p:cNvSpPr>
                <p:nvPr/>
              </p:nvSpPr>
              <p:spPr>
                <a:xfrm>
                  <a:off x="703329" y="1720211"/>
                  <a:ext cx="426028" cy="400110"/>
                </a:xfrm>
                <a:prstGeom prst="rect">
                  <a:avLst/>
                </a:prstGeom>
                <a:blipFill rotWithShape="0">
                  <a:blip r:embed="rId2"/>
                  <a:stretch>
                    <a:fillRect/>
                  </a:stretch>
                </a:blipFill>
              </p:spPr>
              <p:txBody>
                <a:bodyPr/>
                <a:lstStyle/>
                <a:p>
                  <a:r>
                    <a:rPr lang="pt-BR">
                      <a:noFill/>
                    </a:rPr>
                    <a:t> </a:t>
                  </a:r>
                </a:p>
              </p:txBody>
            </p:sp>
          </mc:Fallback>
        </mc:AlternateContent>
        <p:grpSp>
          <p:nvGrpSpPr>
            <p:cNvPr id="148" name="Group 147"/>
            <p:cNvGrpSpPr/>
            <p:nvPr/>
          </p:nvGrpSpPr>
          <p:grpSpPr>
            <a:xfrm>
              <a:off x="703328" y="1796190"/>
              <a:ext cx="4337255" cy="2952000"/>
              <a:chOff x="703328" y="1796190"/>
              <a:chExt cx="4337255" cy="2952000"/>
            </a:xfrm>
          </p:grpSpPr>
          <p:sp>
            <p:nvSpPr>
              <p:cNvPr id="5" name="Oval 4"/>
              <p:cNvSpPr>
                <a:spLocks/>
              </p:cNvSpPr>
              <p:nvPr/>
            </p:nvSpPr>
            <p:spPr>
              <a:xfrm rot="5400000">
                <a:off x="1914555" y="1533349"/>
                <a:ext cx="1800000" cy="360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Oval 5"/>
              <p:cNvSpPr/>
              <p:nvPr/>
            </p:nvSpPr>
            <p:spPr>
              <a:xfrm rot="5400000">
                <a:off x="2275849" y="1893349"/>
                <a:ext cx="1080000" cy="288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Oval 6"/>
              <p:cNvSpPr/>
              <p:nvPr/>
            </p:nvSpPr>
            <p:spPr>
              <a:xfrm rot="5400000">
                <a:off x="2635849" y="2253349"/>
                <a:ext cx="360000" cy="21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Oval 7"/>
              <p:cNvSpPr/>
              <p:nvPr/>
            </p:nvSpPr>
            <p:spPr>
              <a:xfrm rot="5400000">
                <a:off x="2455849" y="2073349"/>
                <a:ext cx="720000" cy="252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Oval 8"/>
              <p:cNvSpPr/>
              <p:nvPr/>
            </p:nvSpPr>
            <p:spPr>
              <a:xfrm rot="5400000">
                <a:off x="2095849" y="1713349"/>
                <a:ext cx="1440000" cy="324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Oval 9"/>
              <p:cNvSpPr>
                <a:spLocks/>
              </p:cNvSpPr>
              <p:nvPr/>
            </p:nvSpPr>
            <p:spPr>
              <a:xfrm rot="5400000">
                <a:off x="1735849" y="1353349"/>
                <a:ext cx="2160000" cy="39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1" name="Straight Connector 10"/>
              <p:cNvCxnSpPr/>
              <p:nvPr/>
            </p:nvCxnSpPr>
            <p:spPr>
              <a:xfrm flipH="1" flipV="1">
                <a:off x="882035" y="2613351"/>
                <a:ext cx="126728" cy="1079998"/>
              </a:xfrm>
              <a:prstGeom prst="line">
                <a:avLst/>
              </a:prstGeom>
              <a:ln w="12700">
                <a:solidFill>
                  <a:schemeClr val="tx1"/>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4" name="Multiply 13"/>
              <p:cNvSpPr>
                <a:spLocks noChangeAspect="1"/>
              </p:cNvSpPr>
              <p:nvPr/>
            </p:nvSpPr>
            <p:spPr>
              <a:xfrm rot="5400000">
                <a:off x="2765706" y="3264787"/>
                <a:ext cx="108000" cy="122807"/>
              </a:xfrm>
              <a:prstGeom prst="mathMultiply">
                <a:avLst/>
              </a:prstGeom>
              <a:solidFill>
                <a:srgbClr val="FF0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49" name="Straight Arrow Connector 48"/>
              <p:cNvCxnSpPr/>
              <p:nvPr/>
            </p:nvCxnSpPr>
            <p:spPr>
              <a:xfrm rot="5400000">
                <a:off x="2864103" y="2606190"/>
                <a:ext cx="0" cy="4284000"/>
              </a:xfrm>
              <a:prstGeom prst="straightConnector1">
                <a:avLst/>
              </a:prstGeom>
              <a:ln w="190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nvCxnSpPr>
            <p:spPr>
              <a:xfrm rot="10800000">
                <a:off x="703328" y="1796190"/>
                <a:ext cx="0" cy="2952000"/>
              </a:xfrm>
              <a:prstGeom prst="straightConnector1">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2" name="TextBox 51"/>
                  <p:cNvSpPr txBox="1"/>
                  <p:nvPr/>
                </p:nvSpPr>
                <p:spPr>
                  <a:xfrm>
                    <a:off x="4614555" y="4322889"/>
                    <a:ext cx="426028"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b="0" i="1" smtClean="0">
                                  <a:latin typeface="Cambria Math" panose="02040503050406030204" pitchFamily="18" charset="0"/>
                                </a:rPr>
                                <m:t>𝑎</m:t>
                              </m:r>
                            </m:e>
                            <m:sub>
                              <m:r>
                                <a:rPr lang="pt-BR" sz="2000" b="0" i="1" smtClean="0">
                                  <a:latin typeface="Cambria Math" panose="02040503050406030204" pitchFamily="18" charset="0"/>
                                </a:rPr>
                                <m:t>1</m:t>
                              </m:r>
                            </m:sub>
                          </m:sSub>
                        </m:oMath>
                      </m:oMathPara>
                    </a14:m>
                    <a:endParaRPr lang="pt-BR" sz="2000" dirty="0"/>
                  </a:p>
                </p:txBody>
              </p:sp>
            </mc:Choice>
            <mc:Fallback xmlns="">
              <p:sp>
                <p:nvSpPr>
                  <p:cNvPr id="52" name="TextBox 51"/>
                  <p:cNvSpPr txBox="1">
                    <a:spLocks noRot="1" noChangeAspect="1" noMove="1" noResize="1" noEditPoints="1" noAdjustHandles="1" noChangeArrowheads="1" noChangeShapeType="1" noTextEdit="1"/>
                  </p:cNvSpPr>
                  <p:nvPr/>
                </p:nvSpPr>
                <p:spPr>
                  <a:xfrm>
                    <a:off x="4614555" y="4322889"/>
                    <a:ext cx="426028" cy="400110"/>
                  </a:xfrm>
                  <a:prstGeom prst="rect">
                    <a:avLst/>
                  </a:prstGeom>
                  <a:blipFill rotWithShape="0">
                    <a:blip r:embed="rId3"/>
                    <a:stretch>
                      <a:fillRect/>
                    </a:stretch>
                  </a:blipFill>
                </p:spPr>
                <p:txBody>
                  <a:bodyPr/>
                  <a:lstStyle/>
                  <a:p>
                    <a:r>
                      <a:rPr lang="pt-BR">
                        <a:noFill/>
                      </a:rPr>
                      <a:t> </a:t>
                    </a:r>
                  </a:p>
                </p:txBody>
              </p:sp>
            </mc:Fallback>
          </mc:AlternateContent>
          <p:cxnSp>
            <p:nvCxnSpPr>
              <p:cNvPr id="58" name="Straight Connector 57"/>
              <p:cNvCxnSpPr/>
              <p:nvPr/>
            </p:nvCxnSpPr>
            <p:spPr>
              <a:xfrm flipH="1">
                <a:off x="1008763" y="2894795"/>
                <a:ext cx="246068" cy="798554"/>
              </a:xfrm>
              <a:prstGeom prst="line">
                <a:avLst/>
              </a:prstGeom>
              <a:ln w="12700">
                <a:solidFill>
                  <a:schemeClr val="tx1"/>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H="1" flipV="1">
                <a:off x="1252243" y="2894796"/>
                <a:ext cx="119416" cy="700256"/>
              </a:xfrm>
              <a:prstGeom prst="line">
                <a:avLst/>
              </a:prstGeom>
              <a:ln w="12700">
                <a:solidFill>
                  <a:schemeClr val="tx1"/>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flipH="1">
                <a:off x="1371659" y="3094820"/>
                <a:ext cx="223667" cy="500232"/>
              </a:xfrm>
              <a:prstGeom prst="line">
                <a:avLst/>
              </a:prstGeom>
              <a:ln w="12700">
                <a:solidFill>
                  <a:schemeClr val="tx1"/>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flipH="1" flipV="1">
                <a:off x="1595327" y="3094820"/>
                <a:ext cx="116827" cy="391478"/>
              </a:xfrm>
              <a:prstGeom prst="line">
                <a:avLst/>
              </a:prstGeom>
              <a:ln w="12700">
                <a:solidFill>
                  <a:schemeClr val="tx1"/>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flipH="1">
                <a:off x="1712155" y="3199595"/>
                <a:ext cx="178705" cy="286703"/>
              </a:xfrm>
              <a:prstGeom prst="line">
                <a:avLst/>
              </a:prstGeom>
              <a:ln w="12700">
                <a:solidFill>
                  <a:schemeClr val="tx1"/>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a:stCxn id="7" idx="5"/>
              </p:cNvCxnSpPr>
              <p:nvPr/>
            </p:nvCxnSpPr>
            <p:spPr>
              <a:xfrm flipH="1" flipV="1">
                <a:off x="1890860" y="3199596"/>
                <a:ext cx="161314" cy="261032"/>
              </a:xfrm>
              <a:prstGeom prst="line">
                <a:avLst/>
              </a:prstGeom>
              <a:ln w="12700">
                <a:solidFill>
                  <a:schemeClr val="tx1"/>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77" name="Oval 76"/>
              <p:cNvSpPr>
                <a:spLocks noChangeAspect="1"/>
              </p:cNvSpPr>
              <p:nvPr/>
            </p:nvSpPr>
            <p:spPr>
              <a:xfrm rot="5400000">
                <a:off x="2733403" y="2491912"/>
                <a:ext cx="194229" cy="167639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78" name="Straight Connector 77"/>
              <p:cNvCxnSpPr>
                <a:endCxn id="7" idx="5"/>
              </p:cNvCxnSpPr>
              <p:nvPr/>
            </p:nvCxnSpPr>
            <p:spPr>
              <a:xfrm flipH="1">
                <a:off x="2052174" y="3294072"/>
                <a:ext cx="178706" cy="166556"/>
              </a:xfrm>
              <a:prstGeom prst="line">
                <a:avLst/>
              </a:prstGeom>
              <a:ln w="12700">
                <a:solidFill>
                  <a:schemeClr val="tx1"/>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81" name="Oval 80"/>
              <p:cNvSpPr>
                <a:spLocks noChangeAspect="1"/>
              </p:cNvSpPr>
              <p:nvPr/>
            </p:nvSpPr>
            <p:spPr>
              <a:xfrm rot="5400000">
                <a:off x="2811989" y="2702869"/>
                <a:ext cx="104228" cy="124287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82" name="Straight Connector 81"/>
              <p:cNvCxnSpPr/>
              <p:nvPr/>
            </p:nvCxnSpPr>
            <p:spPr>
              <a:xfrm flipH="1" flipV="1">
                <a:off x="2226329" y="3290561"/>
                <a:ext cx="325194" cy="100501"/>
              </a:xfrm>
              <a:prstGeom prst="line">
                <a:avLst/>
              </a:prstGeom>
              <a:ln w="12700">
                <a:solidFill>
                  <a:schemeClr val="tx1"/>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flipH="1">
                <a:off x="2551523" y="3322418"/>
                <a:ext cx="251184" cy="75092"/>
              </a:xfrm>
              <a:prstGeom prst="line">
                <a:avLst/>
              </a:prstGeom>
              <a:ln w="12700">
                <a:solidFill>
                  <a:schemeClr val="tx1"/>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grpSp>
      <p:grpSp>
        <p:nvGrpSpPr>
          <p:cNvPr id="149" name="Group 148"/>
          <p:cNvGrpSpPr/>
          <p:nvPr/>
        </p:nvGrpSpPr>
        <p:grpSpPr>
          <a:xfrm>
            <a:off x="6546300" y="1715075"/>
            <a:ext cx="4305533" cy="3007924"/>
            <a:chOff x="6546300" y="1715075"/>
            <a:chExt cx="4305533" cy="3007924"/>
          </a:xfrm>
        </p:grpSpPr>
        <p:sp>
          <p:nvSpPr>
            <p:cNvPr id="99" name="Oval 98"/>
            <p:cNvSpPr>
              <a:spLocks/>
            </p:cNvSpPr>
            <p:nvPr/>
          </p:nvSpPr>
          <p:spPr>
            <a:xfrm rot="5400000">
              <a:off x="7757527" y="1508158"/>
              <a:ext cx="1800000" cy="360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0" name="Oval 99"/>
            <p:cNvSpPr/>
            <p:nvPr/>
          </p:nvSpPr>
          <p:spPr>
            <a:xfrm rot="5400000">
              <a:off x="8118821" y="1868158"/>
              <a:ext cx="1080000" cy="288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1" name="Oval 100"/>
            <p:cNvSpPr/>
            <p:nvPr/>
          </p:nvSpPr>
          <p:spPr>
            <a:xfrm rot="5400000">
              <a:off x="8478821" y="2228158"/>
              <a:ext cx="360000" cy="21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2" name="Oval 101"/>
            <p:cNvSpPr/>
            <p:nvPr/>
          </p:nvSpPr>
          <p:spPr>
            <a:xfrm rot="5400000">
              <a:off x="8298821" y="2048158"/>
              <a:ext cx="720000" cy="252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3" name="Oval 102"/>
            <p:cNvSpPr/>
            <p:nvPr/>
          </p:nvSpPr>
          <p:spPr>
            <a:xfrm rot="5400000">
              <a:off x="7938821" y="1688158"/>
              <a:ext cx="1440000" cy="324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4" name="Oval 103"/>
            <p:cNvSpPr>
              <a:spLocks/>
            </p:cNvSpPr>
            <p:nvPr/>
          </p:nvSpPr>
          <p:spPr>
            <a:xfrm rot="5400000">
              <a:off x="7578821" y="1328158"/>
              <a:ext cx="2160000" cy="39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05" name="Straight Connector 104"/>
            <p:cNvCxnSpPr/>
            <p:nvPr/>
          </p:nvCxnSpPr>
          <p:spPr>
            <a:xfrm flipH="1" flipV="1">
              <a:off x="6725007" y="2588160"/>
              <a:ext cx="126728" cy="1079998"/>
            </a:xfrm>
            <a:prstGeom prst="line">
              <a:avLst/>
            </a:prstGeom>
            <a:ln w="12700">
              <a:solidFill>
                <a:schemeClr val="accent5"/>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06" name="Multiply 105"/>
            <p:cNvSpPr>
              <a:spLocks noChangeAspect="1"/>
            </p:cNvSpPr>
            <p:nvPr/>
          </p:nvSpPr>
          <p:spPr>
            <a:xfrm rot="5400000">
              <a:off x="8610393" y="3244561"/>
              <a:ext cx="108000" cy="122807"/>
            </a:xfrm>
            <a:prstGeom prst="mathMultiply">
              <a:avLst/>
            </a:prstGeom>
            <a:solidFill>
              <a:srgbClr val="FF0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07" name="Straight Arrow Connector 106"/>
            <p:cNvCxnSpPr/>
            <p:nvPr/>
          </p:nvCxnSpPr>
          <p:spPr>
            <a:xfrm rot="5400000">
              <a:off x="8707075" y="2580999"/>
              <a:ext cx="0" cy="4284000"/>
            </a:xfrm>
            <a:prstGeom prst="straightConnector1">
              <a:avLst/>
            </a:prstGeom>
            <a:ln w="190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8" name="Straight Arrow Connector 107"/>
            <p:cNvCxnSpPr/>
            <p:nvPr/>
          </p:nvCxnSpPr>
          <p:spPr>
            <a:xfrm rot="10800000">
              <a:off x="6546300" y="1770999"/>
              <a:ext cx="0" cy="2952000"/>
            </a:xfrm>
            <a:prstGeom prst="straightConnector1">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9" name="TextBox 108"/>
                <p:cNvSpPr txBox="1"/>
                <p:nvPr/>
              </p:nvSpPr>
              <p:spPr>
                <a:xfrm>
                  <a:off x="6575357" y="1715075"/>
                  <a:ext cx="426028"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b="0" i="1" smtClean="0">
                                <a:latin typeface="Cambria Math" panose="02040503050406030204" pitchFamily="18" charset="0"/>
                              </a:rPr>
                              <m:t>𝑎</m:t>
                            </m:r>
                          </m:e>
                          <m:sub>
                            <m:r>
                              <a:rPr lang="pt-BR" sz="2000" b="0" i="1" smtClean="0">
                                <a:latin typeface="Cambria Math" panose="02040503050406030204" pitchFamily="18" charset="0"/>
                              </a:rPr>
                              <m:t>2</m:t>
                            </m:r>
                          </m:sub>
                        </m:sSub>
                      </m:oMath>
                    </m:oMathPara>
                  </a14:m>
                  <a:endParaRPr lang="pt-BR" sz="2000" dirty="0"/>
                </a:p>
              </p:txBody>
            </p:sp>
          </mc:Choice>
          <mc:Fallback xmlns="">
            <p:sp>
              <p:nvSpPr>
                <p:cNvPr id="109" name="TextBox 108"/>
                <p:cNvSpPr txBox="1">
                  <a:spLocks noRot="1" noChangeAspect="1" noMove="1" noResize="1" noEditPoints="1" noAdjustHandles="1" noChangeArrowheads="1" noChangeShapeType="1" noTextEdit="1"/>
                </p:cNvSpPr>
                <p:nvPr/>
              </p:nvSpPr>
              <p:spPr>
                <a:xfrm>
                  <a:off x="6575357" y="1715075"/>
                  <a:ext cx="426028" cy="400110"/>
                </a:xfrm>
                <a:prstGeom prst="rect">
                  <a:avLst/>
                </a:prstGeom>
                <a:blipFill rotWithShape="0">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10" name="TextBox 109"/>
                <p:cNvSpPr txBox="1"/>
                <p:nvPr/>
              </p:nvSpPr>
              <p:spPr>
                <a:xfrm>
                  <a:off x="10425805" y="4322889"/>
                  <a:ext cx="426028"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b="0" i="1" smtClean="0">
                                <a:latin typeface="Cambria Math" panose="02040503050406030204" pitchFamily="18" charset="0"/>
                              </a:rPr>
                              <m:t>𝑎</m:t>
                            </m:r>
                          </m:e>
                          <m:sub>
                            <m:r>
                              <a:rPr lang="pt-BR" sz="2000" b="0" i="1" smtClean="0">
                                <a:latin typeface="Cambria Math" panose="02040503050406030204" pitchFamily="18" charset="0"/>
                              </a:rPr>
                              <m:t>1</m:t>
                            </m:r>
                          </m:sub>
                        </m:sSub>
                      </m:oMath>
                    </m:oMathPara>
                  </a14:m>
                  <a:endParaRPr lang="pt-BR" sz="2000" dirty="0"/>
                </a:p>
              </p:txBody>
            </p:sp>
          </mc:Choice>
          <mc:Fallback xmlns="">
            <p:sp>
              <p:nvSpPr>
                <p:cNvPr id="110" name="TextBox 109"/>
                <p:cNvSpPr txBox="1">
                  <a:spLocks noRot="1" noChangeAspect="1" noMove="1" noResize="1" noEditPoints="1" noAdjustHandles="1" noChangeArrowheads="1" noChangeShapeType="1" noTextEdit="1"/>
                </p:cNvSpPr>
                <p:nvPr/>
              </p:nvSpPr>
              <p:spPr>
                <a:xfrm>
                  <a:off x="10425805" y="4322889"/>
                  <a:ext cx="426028" cy="400110"/>
                </a:xfrm>
                <a:prstGeom prst="rect">
                  <a:avLst/>
                </a:prstGeom>
                <a:blipFill rotWithShape="0">
                  <a:blip r:embed="rId5"/>
                  <a:stretch>
                    <a:fillRect/>
                  </a:stretch>
                </a:blipFill>
              </p:spPr>
              <p:txBody>
                <a:bodyPr/>
                <a:lstStyle/>
                <a:p>
                  <a:r>
                    <a:rPr lang="pt-BR">
                      <a:noFill/>
                    </a:rPr>
                    <a:t> </a:t>
                  </a:r>
                </a:p>
              </p:txBody>
            </p:sp>
          </mc:Fallback>
        </mc:AlternateContent>
        <p:sp>
          <p:nvSpPr>
            <p:cNvPr id="117" name="Oval 116"/>
            <p:cNvSpPr>
              <a:spLocks noChangeAspect="1"/>
            </p:cNvSpPr>
            <p:nvPr/>
          </p:nvSpPr>
          <p:spPr>
            <a:xfrm rot="5400000">
              <a:off x="8576375" y="2466721"/>
              <a:ext cx="194229" cy="167639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9" name="Oval 118"/>
            <p:cNvSpPr>
              <a:spLocks noChangeAspect="1"/>
            </p:cNvSpPr>
            <p:nvPr/>
          </p:nvSpPr>
          <p:spPr>
            <a:xfrm rot="5400000">
              <a:off x="8654961" y="2677678"/>
              <a:ext cx="104228" cy="124287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24" name="Straight Connector 123"/>
            <p:cNvCxnSpPr/>
            <p:nvPr/>
          </p:nvCxnSpPr>
          <p:spPr>
            <a:xfrm flipH="1">
              <a:off x="6858633" y="3322418"/>
              <a:ext cx="262864" cy="345740"/>
            </a:xfrm>
            <a:prstGeom prst="line">
              <a:avLst/>
            </a:prstGeom>
            <a:ln w="12700">
              <a:solidFill>
                <a:schemeClr val="accent5"/>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p:nvCxnSpPr>
          <p:spPr>
            <a:xfrm flipH="1" flipV="1">
              <a:off x="7121498" y="3322418"/>
              <a:ext cx="401988" cy="138210"/>
            </a:xfrm>
            <a:prstGeom prst="line">
              <a:avLst/>
            </a:prstGeom>
            <a:ln w="12700">
              <a:solidFill>
                <a:schemeClr val="accent5"/>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1" name="Straight Connector 130"/>
            <p:cNvCxnSpPr>
              <a:stCxn id="117" idx="4"/>
            </p:cNvCxnSpPr>
            <p:nvPr/>
          </p:nvCxnSpPr>
          <p:spPr>
            <a:xfrm flipH="1">
              <a:off x="7525721" y="3304921"/>
              <a:ext cx="309569" cy="152442"/>
            </a:xfrm>
            <a:prstGeom prst="line">
              <a:avLst/>
            </a:prstGeom>
            <a:ln w="12700">
              <a:solidFill>
                <a:schemeClr val="accent5"/>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a:stCxn id="117" idx="5"/>
              <a:endCxn id="117" idx="4"/>
            </p:cNvCxnSpPr>
            <p:nvPr/>
          </p:nvCxnSpPr>
          <p:spPr>
            <a:xfrm flipH="1" flipV="1">
              <a:off x="7835290" y="3304921"/>
              <a:ext cx="245503" cy="68670"/>
            </a:xfrm>
            <a:prstGeom prst="line">
              <a:avLst/>
            </a:prstGeom>
            <a:ln w="12700">
              <a:solidFill>
                <a:schemeClr val="accent5"/>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a:endCxn id="117" idx="5"/>
            </p:cNvCxnSpPr>
            <p:nvPr/>
          </p:nvCxnSpPr>
          <p:spPr>
            <a:xfrm flipH="1">
              <a:off x="8080793" y="3300431"/>
              <a:ext cx="308855" cy="73160"/>
            </a:xfrm>
            <a:prstGeom prst="line">
              <a:avLst/>
            </a:prstGeom>
            <a:ln w="12700">
              <a:solidFill>
                <a:schemeClr val="accent5"/>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3" name="Straight Connector 142"/>
            <p:cNvCxnSpPr/>
            <p:nvPr/>
          </p:nvCxnSpPr>
          <p:spPr>
            <a:xfrm flipH="1" flipV="1">
              <a:off x="8387173" y="3301525"/>
              <a:ext cx="247978" cy="6633"/>
            </a:xfrm>
            <a:prstGeom prst="line">
              <a:avLst/>
            </a:prstGeom>
            <a:ln w="12700">
              <a:solidFill>
                <a:schemeClr val="accent5"/>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12729368"/>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Arrow Connector 7"/>
          <p:cNvCxnSpPr/>
          <p:nvPr/>
        </p:nvCxnSpPr>
        <p:spPr>
          <a:xfrm>
            <a:off x="4688114" y="4847771"/>
            <a:ext cx="1368000"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V="1">
            <a:off x="4688114" y="3586843"/>
            <a:ext cx="1514993" cy="1260930"/>
          </a:xfrm>
          <a:prstGeom prst="straightConnector1">
            <a:avLst/>
          </a:prstGeom>
          <a:ln w="285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V="1">
            <a:off x="4688114" y="3568700"/>
            <a:ext cx="722993" cy="1279072"/>
          </a:xfrm>
          <a:prstGeom prst="straightConnector1">
            <a:avLst/>
          </a:prstGeom>
          <a:ln w="28575">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5411107" y="3577771"/>
            <a:ext cx="792000" cy="0"/>
          </a:xfrm>
          <a:prstGeom prst="straightConnector1">
            <a:avLst/>
          </a:prstGeom>
          <a:ln w="1270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8" name="Oval 27"/>
          <p:cNvSpPr/>
          <p:nvPr/>
        </p:nvSpPr>
        <p:spPr>
          <a:xfrm>
            <a:off x="4634114" y="4793773"/>
            <a:ext cx="108000" cy="108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1" name="TextBox 30"/>
          <p:cNvSpPr txBox="1"/>
          <p:nvPr/>
        </p:nvSpPr>
        <p:spPr>
          <a:xfrm>
            <a:off x="4111398" y="3824968"/>
            <a:ext cx="938212" cy="461665"/>
          </a:xfrm>
          <a:prstGeom prst="rect">
            <a:avLst/>
          </a:prstGeom>
          <a:noFill/>
        </p:spPr>
        <p:txBody>
          <a:bodyPr wrap="square" rtlCol="0">
            <a:spAutoFit/>
          </a:bodyPr>
          <a:lstStyle/>
          <a:p>
            <a:pPr algn="ctr"/>
            <a:r>
              <a:rPr lang="pt-BR" sz="1200" dirty="0" smtClean="0"/>
              <a:t>Passo</a:t>
            </a:r>
          </a:p>
          <a:p>
            <a:pPr algn="ctr"/>
            <a:r>
              <a:rPr lang="pt-BR" sz="1200" dirty="0" smtClean="0"/>
              <a:t>momentum</a:t>
            </a:r>
            <a:endParaRPr lang="pt-BR" sz="1200" dirty="0"/>
          </a:p>
        </p:txBody>
      </p:sp>
      <p:sp>
        <p:nvSpPr>
          <p:cNvPr id="32" name="TextBox 31"/>
          <p:cNvSpPr txBox="1"/>
          <p:nvPr/>
        </p:nvSpPr>
        <p:spPr>
          <a:xfrm>
            <a:off x="4868895" y="4847770"/>
            <a:ext cx="938212" cy="461665"/>
          </a:xfrm>
          <a:prstGeom prst="rect">
            <a:avLst/>
          </a:prstGeom>
          <a:noFill/>
        </p:spPr>
        <p:txBody>
          <a:bodyPr wrap="square" rtlCol="0">
            <a:spAutoFit/>
          </a:bodyPr>
          <a:lstStyle/>
          <a:p>
            <a:pPr algn="ctr"/>
            <a:r>
              <a:rPr lang="pt-BR" sz="1200" dirty="0" smtClean="0"/>
              <a:t>Passo</a:t>
            </a:r>
          </a:p>
          <a:p>
            <a:pPr algn="ctr"/>
            <a:r>
              <a:rPr lang="pt-BR" sz="1200" dirty="0" smtClean="0"/>
              <a:t>gradiente</a:t>
            </a:r>
            <a:endParaRPr lang="pt-BR" sz="1200" dirty="0"/>
          </a:p>
        </p:txBody>
      </p:sp>
      <p:sp>
        <p:nvSpPr>
          <p:cNvPr id="33" name="TextBox 32"/>
          <p:cNvSpPr txBox="1"/>
          <p:nvPr/>
        </p:nvSpPr>
        <p:spPr>
          <a:xfrm>
            <a:off x="5462895" y="3974680"/>
            <a:ext cx="938212" cy="461665"/>
          </a:xfrm>
          <a:prstGeom prst="rect">
            <a:avLst/>
          </a:prstGeom>
          <a:noFill/>
        </p:spPr>
        <p:txBody>
          <a:bodyPr wrap="square" rtlCol="0">
            <a:spAutoFit/>
          </a:bodyPr>
          <a:lstStyle/>
          <a:p>
            <a:pPr algn="ctr"/>
            <a:r>
              <a:rPr lang="pt-BR" sz="1200" dirty="0" smtClean="0"/>
              <a:t>Passo corrente</a:t>
            </a:r>
            <a:endParaRPr lang="pt-BR" sz="1200" dirty="0"/>
          </a:p>
        </p:txBody>
      </p:sp>
      <p:pic>
        <p:nvPicPr>
          <p:cNvPr id="34" name="Picture 2" descr="The Ravine - JamBas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09147" y="1029161"/>
            <a:ext cx="4280274" cy="42802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62217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51221"/>
            <a:ext cx="10515600" cy="1325563"/>
          </a:xfrm>
        </p:spPr>
        <p:txBody>
          <a:bodyPr/>
          <a:lstStyle/>
          <a:p>
            <a:r>
              <a:rPr lang="pt-BR" dirty="0"/>
              <a:t>Como depurar o algoritmo do GD?</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269242"/>
                <a:ext cx="11180815" cy="3525168"/>
              </a:xfrm>
            </p:spPr>
            <p:txBody>
              <a:bodyPr>
                <a:normAutofit fontScale="92500" lnSpcReduction="20000"/>
              </a:bodyPr>
              <a:lstStyle/>
              <a:p>
                <a:pPr marL="0" indent="0">
                  <a:buNone/>
                </a:pPr>
                <a:r>
                  <a:rPr lang="pt-BR" dirty="0"/>
                  <a:t>Uma das maneiras de se </a:t>
                </a:r>
                <a:r>
                  <a:rPr lang="pt-BR" b="1" i="1" dirty="0"/>
                  <a:t>depurar</a:t>
                </a:r>
                <a:r>
                  <a:rPr lang="pt-BR" dirty="0"/>
                  <a:t> (</a:t>
                </a:r>
                <a:r>
                  <a:rPr lang="pt-BR" dirty="0" smtClean="0"/>
                  <a:t>principalmente </a:t>
                </a:r>
                <a:r>
                  <a:rPr lang="pt-BR" dirty="0"/>
                  <a:t>quando não é possível se plotar o gráfico </a:t>
                </a:r>
                <a:r>
                  <a:rPr lang="pt-BR" dirty="0" smtClean="0"/>
                  <a:t>da superfície de </a:t>
                </a:r>
                <a:r>
                  <a:rPr lang="pt-BR" dirty="0"/>
                  <a:t>contorno) o algoritmo do </a:t>
                </a:r>
                <a:r>
                  <a:rPr lang="pt-BR" b="1" i="1" dirty="0"/>
                  <a:t>gradiente descendente </a:t>
                </a:r>
                <a:r>
                  <a:rPr lang="pt-BR" dirty="0"/>
                  <a:t>é plotar o gráfico da função de custo em função do número de iterações, também chamadas de épocas. </a:t>
                </a:r>
              </a:p>
              <a:p>
                <a:r>
                  <a:rPr lang="pt-BR" dirty="0"/>
                  <a:t>Figura A </a:t>
                </a:r>
                <a14:m>
                  <m:oMath xmlns:m="http://schemas.openxmlformats.org/officeDocument/2006/math">
                    <m:r>
                      <a:rPr lang="pt-BR" b="0" i="1" smtClean="0">
                        <a:latin typeface="Cambria Math" panose="02040503050406030204" pitchFamily="18" charset="0"/>
                      </a:rPr>
                      <m:t>⇒</m:t>
                    </m:r>
                  </m:oMath>
                </a14:m>
                <a:r>
                  <a:rPr lang="pt-BR" dirty="0"/>
                  <a:t> Passo ótimo: converge rapidamente </a:t>
                </a:r>
              </a:p>
              <a:p>
                <a:pPr lvl="1"/>
                <a:r>
                  <a:rPr lang="pt-BR" dirty="0"/>
                  <a:t>Erro diminui rapidamente nas primeiras épocas e depois diminui quase que a uma taxa constante.</a:t>
                </a:r>
              </a:p>
              <a:p>
                <a:pPr lvl="1"/>
                <a:r>
                  <a:rPr lang="pt-BR" dirty="0"/>
                  <a:t>Convergência pode ser declarada quando o erro entre duas épocas subsequentes for menor do que um limiar pré-definido (e.g., 1e-3).</a:t>
                </a:r>
              </a:p>
              <a:p>
                <a:r>
                  <a:rPr lang="pt-BR" dirty="0"/>
                  <a:t>Figura B </a:t>
                </a:r>
                <a14:m>
                  <m:oMath xmlns:m="http://schemas.openxmlformats.org/officeDocument/2006/math">
                    <m:r>
                      <a:rPr lang="pt-BR" i="1">
                        <a:latin typeface="Cambria Math" panose="02040503050406030204" pitchFamily="18" charset="0"/>
                      </a:rPr>
                      <m:t>⇒ </m:t>
                    </m:r>
                  </m:oMath>
                </a14:m>
                <a:r>
                  <a:rPr lang="pt-BR" dirty="0"/>
                  <a:t>Passo pequeno demais: convergência lenta.</a:t>
                </a:r>
              </a:p>
              <a:p>
                <a:r>
                  <a:rPr lang="pt-BR" dirty="0"/>
                  <a:t>Figuras C e D </a:t>
                </a:r>
                <a14:m>
                  <m:oMath xmlns:m="http://schemas.openxmlformats.org/officeDocument/2006/math">
                    <m:r>
                      <a:rPr lang="pt-BR" i="1">
                        <a:latin typeface="Cambria Math" panose="02040503050406030204" pitchFamily="18" charset="0"/>
                      </a:rPr>
                      <m:t>⇒ </m:t>
                    </m:r>
                  </m:oMath>
                </a14:m>
                <a:r>
                  <a:rPr lang="pt-BR" dirty="0"/>
                  <a:t>Passo grande demais: divergência.</a:t>
                </a:r>
              </a:p>
              <a:p>
                <a:pPr marL="0" indent="0">
                  <a:buNone/>
                </a:pPr>
                <a:endParaRPr lang="pt-BR" dirty="0"/>
              </a:p>
              <a:p>
                <a:pPr marL="0" indent="0">
                  <a:buNone/>
                </a:pPr>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269242"/>
                <a:ext cx="11180815" cy="3525168"/>
              </a:xfrm>
              <a:blipFill rotWithShape="0">
                <a:blip r:embed="rId3"/>
                <a:stretch>
                  <a:fillRect l="-981" t="-4325" r="-981" b="-3806"/>
                </a:stretch>
              </a:blipFill>
            </p:spPr>
            <p:txBody>
              <a:bodyPr/>
              <a:lstStyle/>
              <a:p>
                <a:r>
                  <a:rPr lang="pt-BR">
                    <a:noFill/>
                  </a:rPr>
                  <a:t> </a:t>
                </a:r>
              </a:p>
            </p:txBody>
          </p:sp>
        </mc:Fallback>
      </mc:AlternateContent>
      <p:pic>
        <p:nvPicPr>
          <p:cNvPr id="4" name="Picture 3"/>
          <p:cNvPicPr>
            <a:picLocks noChangeAspect="1"/>
          </p:cNvPicPr>
          <p:nvPr/>
        </p:nvPicPr>
        <p:blipFill rotWithShape="1">
          <a:blip r:embed="rId4">
            <a:extLst>
              <a:ext uri="{28A0092B-C50C-407E-A947-70E740481C1C}">
                <a14:useLocalDpi xmlns:a14="http://schemas.microsoft.com/office/drawing/2010/main" val="0"/>
              </a:ext>
            </a:extLst>
          </a:blip>
          <a:srcRect l="343" t="1520" r="3315" b="6468"/>
          <a:stretch/>
        </p:blipFill>
        <p:spPr>
          <a:xfrm>
            <a:off x="187118" y="4785563"/>
            <a:ext cx="2929033" cy="1800000"/>
          </a:xfrm>
          <a:prstGeom prst="rect">
            <a:avLst/>
          </a:prstGeom>
        </p:spPr>
      </p:pic>
      <p:pic>
        <p:nvPicPr>
          <p:cNvPr id="5" name="Picture 4"/>
          <p:cNvPicPr>
            <a:picLocks noChangeAspect="1"/>
          </p:cNvPicPr>
          <p:nvPr/>
        </p:nvPicPr>
        <p:blipFill rotWithShape="1">
          <a:blip r:embed="rId5">
            <a:extLst>
              <a:ext uri="{28A0092B-C50C-407E-A947-70E740481C1C}">
                <a14:useLocalDpi xmlns:a14="http://schemas.microsoft.com/office/drawing/2010/main" val="0"/>
              </a:ext>
            </a:extLst>
          </a:blip>
          <a:srcRect t="1851" r="3314" b="5807"/>
          <a:stretch/>
        </p:blipFill>
        <p:spPr>
          <a:xfrm>
            <a:off x="3140161" y="4794410"/>
            <a:ext cx="2928989" cy="1800000"/>
          </a:xfrm>
          <a:prstGeom prst="rect">
            <a:avLst/>
          </a:prstGeom>
        </p:spPr>
      </p:pic>
      <p:pic>
        <p:nvPicPr>
          <p:cNvPr id="6" name="Picture 5"/>
          <p:cNvPicPr>
            <a:picLocks noChangeAspect="1"/>
          </p:cNvPicPr>
          <p:nvPr/>
        </p:nvPicPr>
        <p:blipFill rotWithShape="1">
          <a:blip r:embed="rId6">
            <a:extLst>
              <a:ext uri="{28A0092B-C50C-407E-A947-70E740481C1C}">
                <a14:useLocalDpi xmlns:a14="http://schemas.microsoft.com/office/drawing/2010/main" val="0"/>
              </a:ext>
            </a:extLst>
          </a:blip>
          <a:srcRect t="2181" r="2890" b="6468"/>
          <a:stretch/>
        </p:blipFill>
        <p:spPr>
          <a:xfrm>
            <a:off x="6069150" y="4782951"/>
            <a:ext cx="2973707" cy="1800000"/>
          </a:xfrm>
          <a:prstGeom prst="rect">
            <a:avLst/>
          </a:prstGeom>
        </p:spPr>
      </p:pic>
      <p:sp>
        <p:nvSpPr>
          <p:cNvPr id="7" name="TextBox 6"/>
          <p:cNvSpPr txBox="1"/>
          <p:nvPr/>
        </p:nvSpPr>
        <p:spPr>
          <a:xfrm>
            <a:off x="161550" y="6472468"/>
            <a:ext cx="2954601" cy="369332"/>
          </a:xfrm>
          <a:prstGeom prst="rect">
            <a:avLst/>
          </a:prstGeom>
          <a:noFill/>
        </p:spPr>
        <p:txBody>
          <a:bodyPr wrap="square" rtlCol="0">
            <a:spAutoFit/>
          </a:bodyPr>
          <a:lstStyle/>
          <a:p>
            <a:pPr algn="ctr"/>
            <a:r>
              <a:rPr lang="pt-BR" dirty="0"/>
              <a:t>Figura A</a:t>
            </a:r>
          </a:p>
        </p:txBody>
      </p:sp>
      <p:sp>
        <p:nvSpPr>
          <p:cNvPr id="8" name="TextBox 7"/>
          <p:cNvSpPr txBox="1"/>
          <p:nvPr/>
        </p:nvSpPr>
        <p:spPr>
          <a:xfrm>
            <a:off x="3116150" y="6488696"/>
            <a:ext cx="2952999" cy="369332"/>
          </a:xfrm>
          <a:prstGeom prst="rect">
            <a:avLst/>
          </a:prstGeom>
          <a:noFill/>
        </p:spPr>
        <p:txBody>
          <a:bodyPr wrap="square" rtlCol="0">
            <a:spAutoFit/>
          </a:bodyPr>
          <a:lstStyle/>
          <a:p>
            <a:pPr algn="ctr"/>
            <a:r>
              <a:rPr lang="pt-BR" dirty="0"/>
              <a:t>Figura B</a:t>
            </a:r>
          </a:p>
        </p:txBody>
      </p:sp>
      <p:sp>
        <p:nvSpPr>
          <p:cNvPr id="9" name="TextBox 8"/>
          <p:cNvSpPr txBox="1"/>
          <p:nvPr/>
        </p:nvSpPr>
        <p:spPr>
          <a:xfrm>
            <a:off x="6069148" y="6479041"/>
            <a:ext cx="2973707" cy="369332"/>
          </a:xfrm>
          <a:prstGeom prst="rect">
            <a:avLst/>
          </a:prstGeom>
          <a:noFill/>
        </p:spPr>
        <p:txBody>
          <a:bodyPr wrap="square" rtlCol="0">
            <a:spAutoFit/>
          </a:bodyPr>
          <a:lstStyle/>
          <a:p>
            <a:pPr algn="ctr"/>
            <a:r>
              <a:rPr lang="pt-BR" dirty="0"/>
              <a:t>Figura C</a:t>
            </a:r>
          </a:p>
        </p:txBody>
      </p:sp>
      <p:pic>
        <p:nvPicPr>
          <p:cNvPr id="10" name="Picture 9"/>
          <p:cNvPicPr>
            <a:picLocks noChangeAspect="1"/>
          </p:cNvPicPr>
          <p:nvPr/>
        </p:nvPicPr>
        <p:blipFill rotWithShape="1">
          <a:blip r:embed="rId7">
            <a:extLst>
              <a:ext uri="{28A0092B-C50C-407E-A947-70E740481C1C}">
                <a14:useLocalDpi xmlns:a14="http://schemas.microsoft.com/office/drawing/2010/main" val="0"/>
              </a:ext>
            </a:extLst>
          </a:blip>
          <a:srcRect r="3101" b="5546"/>
          <a:stretch/>
        </p:blipFill>
        <p:spPr>
          <a:xfrm>
            <a:off x="9042857" y="4726149"/>
            <a:ext cx="2978611" cy="1868261"/>
          </a:xfrm>
          <a:prstGeom prst="rect">
            <a:avLst/>
          </a:prstGeom>
        </p:spPr>
      </p:pic>
      <p:sp>
        <p:nvSpPr>
          <p:cNvPr id="11" name="TextBox 10"/>
          <p:cNvSpPr txBox="1"/>
          <p:nvPr/>
        </p:nvSpPr>
        <p:spPr>
          <a:xfrm>
            <a:off x="9045308" y="6469386"/>
            <a:ext cx="2973707" cy="369332"/>
          </a:xfrm>
          <a:prstGeom prst="rect">
            <a:avLst/>
          </a:prstGeom>
          <a:noFill/>
        </p:spPr>
        <p:txBody>
          <a:bodyPr wrap="square" rtlCol="0">
            <a:spAutoFit/>
          </a:bodyPr>
          <a:lstStyle/>
          <a:p>
            <a:pPr algn="ctr"/>
            <a:r>
              <a:rPr lang="pt-BR" dirty="0"/>
              <a:t>Figura D</a:t>
            </a:r>
          </a:p>
        </p:txBody>
      </p:sp>
    </p:spTree>
    <p:extLst>
      <p:ext uri="{BB962C8B-B14F-4D97-AF65-F5344CB8AC3E}">
        <p14:creationId xmlns:p14="http://schemas.microsoft.com/office/powerpoint/2010/main" val="198704661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Como depurar o algoritmo do GD?</a:t>
            </a: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343" t="1520" r="3315" b="6468"/>
          <a:stretch/>
        </p:blipFill>
        <p:spPr>
          <a:xfrm>
            <a:off x="357650" y="2178841"/>
            <a:ext cx="2929033" cy="1800000"/>
          </a:xfrm>
          <a:prstGeom prst="rect">
            <a:avLst/>
          </a:prstGeom>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t="1851" r="3314" b="5807"/>
          <a:stretch/>
        </p:blipFill>
        <p:spPr>
          <a:xfrm>
            <a:off x="3310693" y="2187688"/>
            <a:ext cx="2928989" cy="1800000"/>
          </a:xfrm>
          <a:prstGeom prst="rect">
            <a:avLst/>
          </a:prstGeom>
        </p:spPr>
      </p:pic>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t="2181" r="2890" b="6468"/>
          <a:stretch/>
        </p:blipFill>
        <p:spPr>
          <a:xfrm>
            <a:off x="6239682" y="2176229"/>
            <a:ext cx="2973707" cy="1800000"/>
          </a:xfrm>
          <a:prstGeom prst="rect">
            <a:avLst/>
          </a:prstGeom>
        </p:spPr>
      </p:pic>
      <p:pic>
        <p:nvPicPr>
          <p:cNvPr id="10" name="Picture 9"/>
          <p:cNvPicPr>
            <a:picLocks noChangeAspect="1"/>
          </p:cNvPicPr>
          <p:nvPr/>
        </p:nvPicPr>
        <p:blipFill rotWithShape="1">
          <a:blip r:embed="rId5">
            <a:extLst>
              <a:ext uri="{28A0092B-C50C-407E-A947-70E740481C1C}">
                <a14:useLocalDpi xmlns:a14="http://schemas.microsoft.com/office/drawing/2010/main" val="0"/>
              </a:ext>
            </a:extLst>
          </a:blip>
          <a:srcRect r="3101" b="5546"/>
          <a:stretch/>
        </p:blipFill>
        <p:spPr>
          <a:xfrm>
            <a:off x="9213389" y="2119427"/>
            <a:ext cx="2978611" cy="1868261"/>
          </a:xfrm>
          <a:prstGeom prst="rect">
            <a:avLst/>
          </a:prstGeom>
        </p:spPr>
      </p:pic>
      <p:pic>
        <p:nvPicPr>
          <p:cNvPr id="46" name="Picture 45"/>
          <p:cNvPicPr>
            <a:picLocks noChangeAspect="1"/>
          </p:cNvPicPr>
          <p:nvPr/>
        </p:nvPicPr>
        <p:blipFill rotWithShape="1">
          <a:blip r:embed="rId6">
            <a:extLst>
              <a:ext uri="{28A0092B-C50C-407E-A947-70E740481C1C}">
                <a14:useLocalDpi xmlns:a14="http://schemas.microsoft.com/office/drawing/2010/main" val="0"/>
              </a:ext>
            </a:extLst>
          </a:blip>
          <a:srcRect t="47676" r="2118" b="6675"/>
          <a:stretch/>
        </p:blipFill>
        <p:spPr>
          <a:xfrm>
            <a:off x="353761" y="4692316"/>
            <a:ext cx="2932922" cy="1744579"/>
          </a:xfrm>
          <a:prstGeom prst="rect">
            <a:avLst/>
          </a:prstGeom>
        </p:spPr>
      </p:pic>
      <p:pic>
        <p:nvPicPr>
          <p:cNvPr id="47" name="Picture 46"/>
          <p:cNvPicPr>
            <a:picLocks noChangeAspect="1"/>
          </p:cNvPicPr>
          <p:nvPr/>
        </p:nvPicPr>
        <p:blipFill rotWithShape="1">
          <a:blip r:embed="rId7">
            <a:extLst>
              <a:ext uri="{28A0092B-C50C-407E-A947-70E740481C1C}">
                <a14:useLocalDpi xmlns:a14="http://schemas.microsoft.com/office/drawing/2010/main" val="0"/>
              </a:ext>
            </a:extLst>
          </a:blip>
          <a:srcRect t="48192" r="2447" b="7099"/>
          <a:stretch/>
        </p:blipFill>
        <p:spPr>
          <a:xfrm>
            <a:off x="3316957" y="4740445"/>
            <a:ext cx="2922725" cy="1708484"/>
          </a:xfrm>
          <a:prstGeom prst="rect">
            <a:avLst/>
          </a:prstGeom>
        </p:spPr>
      </p:pic>
      <p:pic>
        <p:nvPicPr>
          <p:cNvPr id="48" name="Picture 47"/>
          <p:cNvPicPr>
            <a:picLocks noChangeAspect="1"/>
          </p:cNvPicPr>
          <p:nvPr/>
        </p:nvPicPr>
        <p:blipFill rotWithShape="1">
          <a:blip r:embed="rId8">
            <a:extLst>
              <a:ext uri="{28A0092B-C50C-407E-A947-70E740481C1C}">
                <a14:useLocalDpi xmlns:a14="http://schemas.microsoft.com/office/drawing/2010/main" val="0"/>
              </a:ext>
            </a:extLst>
          </a:blip>
          <a:srcRect t="48192" r="2118" b="2470"/>
          <a:stretch/>
        </p:blipFill>
        <p:spPr>
          <a:xfrm>
            <a:off x="6204288" y="4720273"/>
            <a:ext cx="3009101" cy="1934540"/>
          </a:xfrm>
          <a:prstGeom prst="rect">
            <a:avLst/>
          </a:prstGeom>
        </p:spPr>
      </p:pic>
      <p:pic>
        <p:nvPicPr>
          <p:cNvPr id="49" name="Picture 48"/>
          <p:cNvPicPr>
            <a:picLocks noChangeAspect="1"/>
          </p:cNvPicPr>
          <p:nvPr/>
        </p:nvPicPr>
        <p:blipFill rotWithShape="1">
          <a:blip r:embed="rId9">
            <a:extLst>
              <a:ext uri="{28A0092B-C50C-407E-A947-70E740481C1C}">
                <a14:useLocalDpi xmlns:a14="http://schemas.microsoft.com/office/drawing/2010/main" val="0"/>
              </a:ext>
            </a:extLst>
          </a:blip>
          <a:srcRect l="360" t="48707" r="2776" b="2150"/>
          <a:stretch/>
        </p:blipFill>
        <p:spPr>
          <a:xfrm>
            <a:off x="9213389" y="4826016"/>
            <a:ext cx="2829823" cy="1828797"/>
          </a:xfrm>
          <a:prstGeom prst="rect">
            <a:avLst/>
          </a:prstGeom>
        </p:spPr>
      </p:pic>
      <p:sp>
        <p:nvSpPr>
          <p:cNvPr id="50" name="Right Arrow 49"/>
          <p:cNvSpPr/>
          <p:nvPr/>
        </p:nvSpPr>
        <p:spPr>
          <a:xfrm rot="5400000">
            <a:off x="4575461" y="4274136"/>
            <a:ext cx="511340" cy="421105"/>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1" name="Right Arrow 50"/>
          <p:cNvSpPr/>
          <p:nvPr/>
        </p:nvSpPr>
        <p:spPr>
          <a:xfrm rot="5400000">
            <a:off x="1716951" y="4277426"/>
            <a:ext cx="511340" cy="421105"/>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2" name="Right Arrow 51"/>
          <p:cNvSpPr/>
          <p:nvPr/>
        </p:nvSpPr>
        <p:spPr>
          <a:xfrm rot="5400000">
            <a:off x="7493066" y="4274137"/>
            <a:ext cx="511340" cy="421105"/>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3" name="Right Arrow 52"/>
          <p:cNvSpPr/>
          <p:nvPr/>
        </p:nvSpPr>
        <p:spPr>
          <a:xfrm rot="5400000">
            <a:off x="10410670" y="4274136"/>
            <a:ext cx="511340" cy="421105"/>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218348754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Escolha</a:t>
            </a:r>
            <a:r>
              <a:rPr lang="en-US" dirty="0"/>
              <a:t> do </a:t>
            </a:r>
            <a:r>
              <a:rPr lang="en-US" dirty="0" err="1"/>
              <a:t>Passo</a:t>
            </a:r>
            <a:r>
              <a:rPr lang="en-US" dirty="0"/>
              <a:t> de </a:t>
            </a:r>
            <a:r>
              <a:rPr lang="en-US" dirty="0" err="1"/>
              <a:t>Aprendizagem</a:t>
            </a:r>
            <a:endParaRPr lang="nl-BE" dirty="0"/>
          </a:p>
        </p:txBody>
      </p:sp>
      <p:sp>
        <p:nvSpPr>
          <p:cNvPr id="3" name="Content Placeholder 2"/>
          <p:cNvSpPr>
            <a:spLocks noGrp="1"/>
          </p:cNvSpPr>
          <p:nvPr>
            <p:ph idx="1"/>
          </p:nvPr>
        </p:nvSpPr>
        <p:spPr>
          <a:xfrm>
            <a:off x="838198" y="1843092"/>
            <a:ext cx="7828863" cy="4829175"/>
          </a:xfrm>
        </p:spPr>
        <p:txBody>
          <a:bodyPr>
            <a:normAutofit fontScale="77500" lnSpcReduction="20000"/>
          </a:bodyPr>
          <a:lstStyle/>
          <a:p>
            <a:r>
              <a:rPr lang="pt-BR" dirty="0"/>
              <a:t>A superfície de funções de erro </a:t>
            </a:r>
            <a:r>
              <a:rPr lang="pt-BR" dirty="0" smtClean="0"/>
              <a:t>que utilizam o </a:t>
            </a:r>
            <a:r>
              <a:rPr lang="pt-BR" b="1" i="1" dirty="0"/>
              <a:t>erro quadrático médio </a:t>
            </a:r>
            <a:r>
              <a:rPr lang="pt-BR" dirty="0"/>
              <a:t>para </a:t>
            </a:r>
            <a:r>
              <a:rPr lang="pt-BR" dirty="0" smtClean="0"/>
              <a:t>treinamento de modelos </a:t>
            </a:r>
            <a:r>
              <a:rPr lang="pt-BR" dirty="0"/>
              <a:t>de regressão </a:t>
            </a:r>
            <a:r>
              <a:rPr lang="pt-BR" dirty="0" smtClean="0"/>
              <a:t>linear </a:t>
            </a:r>
            <a:r>
              <a:rPr lang="pt-BR" dirty="0"/>
              <a:t>são sempre </a:t>
            </a:r>
            <a:r>
              <a:rPr lang="pt-BR" b="1" i="1" dirty="0"/>
              <a:t>funções convexas</a:t>
            </a:r>
            <a:r>
              <a:rPr lang="pt-BR" dirty="0"/>
              <a:t>,</a:t>
            </a:r>
            <a:r>
              <a:rPr lang="pt-BR" b="1" i="1" dirty="0"/>
              <a:t> </a:t>
            </a:r>
            <a:r>
              <a:rPr lang="pt-BR" dirty="0"/>
              <a:t>se assemelhando a um vale ou a uma tigela.</a:t>
            </a:r>
          </a:p>
          <a:p>
            <a:pPr lvl="1">
              <a:buFont typeface="Courier New" panose="02070309020205020404" pitchFamily="49" charset="0"/>
              <a:buChar char="o"/>
            </a:pPr>
            <a:r>
              <a:rPr lang="pt-BR" b="1" dirty="0"/>
              <a:t>Implicações</a:t>
            </a:r>
            <a:r>
              <a:rPr lang="pt-BR" dirty="0"/>
              <a:t>: Não existem mínimos locais, apenas um mínimo global. É também uma função contínua com uma inclinação que nunca muda abruptamente.</a:t>
            </a:r>
          </a:p>
          <a:p>
            <a:pPr lvl="1">
              <a:buFont typeface="Courier New" panose="02070309020205020404" pitchFamily="49" charset="0"/>
              <a:buChar char="o"/>
            </a:pPr>
            <a:r>
              <a:rPr lang="pt-BR" b="1" dirty="0"/>
              <a:t>Consequência</a:t>
            </a:r>
            <a:r>
              <a:rPr lang="pt-BR" dirty="0"/>
              <a:t>: o gradiente descendente </a:t>
            </a:r>
            <a:r>
              <a:rPr lang="pt-BR" b="1" i="1" dirty="0"/>
              <a:t>garantidamente</a:t>
            </a:r>
            <a:r>
              <a:rPr lang="pt-BR" dirty="0"/>
              <a:t> se aproxima do mínimo global (dado que você espere tempo suficiente e que o </a:t>
            </a:r>
            <a:r>
              <a:rPr lang="pt-BR" b="1" i="1" dirty="0"/>
              <a:t>passo de aprendizagem</a:t>
            </a:r>
            <a:r>
              <a:rPr lang="pt-BR" dirty="0"/>
              <a:t> não seja grande demais).</a:t>
            </a:r>
          </a:p>
          <a:p>
            <a:r>
              <a:rPr lang="pt-BR" dirty="0"/>
              <a:t>Porém, nem todas as superfícies de erro se parecem com vales ou tigelas, ou seja, são convexas. Algumas podem ter vários mínimos locais, platôs, e todo tipo de “</a:t>
            </a:r>
            <a:r>
              <a:rPr lang="pt-BR" b="1" i="1" dirty="0"/>
              <a:t>terreno irregular</a:t>
            </a:r>
            <a:r>
              <a:rPr lang="pt-BR" dirty="0" smtClean="0"/>
              <a:t>”, </a:t>
            </a:r>
            <a:r>
              <a:rPr lang="pt-BR" dirty="0"/>
              <a:t>dificultando a convergência para o mínimo global</a:t>
            </a:r>
            <a:r>
              <a:rPr lang="pt-BR" dirty="0" smtClean="0"/>
              <a:t>. Redes neurais são exemplos de modelos com funções de erros não-convexas e bem irregulares.</a:t>
            </a:r>
            <a:endParaRPr lang="pt-BR" dirty="0"/>
          </a:p>
          <a:p>
            <a:r>
              <a:rPr lang="pt-BR" dirty="0"/>
              <a:t>Além disso, como dito antes, passos grandes podem desestabilizar o algoritmo e passos muito pequenos aumentar demais o tempo de convergência.</a:t>
            </a:r>
          </a:p>
        </p:txBody>
      </p:sp>
      <p:pic>
        <p:nvPicPr>
          <p:cNvPr id="78" name="Picture 77"/>
          <p:cNvPicPr>
            <a:picLocks noChangeAspect="1"/>
          </p:cNvPicPr>
          <p:nvPr/>
        </p:nvPicPr>
        <p:blipFill rotWithShape="1">
          <a:blip r:embed="rId3" cstate="print">
            <a:extLst>
              <a:ext uri="{28A0092B-C50C-407E-A947-70E740481C1C}">
                <a14:useLocalDpi xmlns:a14="http://schemas.microsoft.com/office/drawing/2010/main" val="0"/>
              </a:ext>
            </a:extLst>
          </a:blip>
          <a:srcRect t="1903" r="1119" b="4354"/>
          <a:stretch/>
        </p:blipFill>
        <p:spPr>
          <a:xfrm>
            <a:off x="8667062" y="2897188"/>
            <a:ext cx="3524937" cy="1974850"/>
          </a:xfrm>
          <a:prstGeom prst="rect">
            <a:avLst/>
          </a:prstGeom>
        </p:spPr>
      </p:pic>
    </p:spTree>
    <p:extLst>
      <p:ext uri="{BB962C8B-B14F-4D97-AF65-F5344CB8AC3E}">
        <p14:creationId xmlns:p14="http://schemas.microsoft.com/office/powerpoint/2010/main" val="239900704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Desafios do Gradiente Descente</a:t>
            </a:r>
            <a:endParaRPr lang="nl-BE" dirty="0"/>
          </a:p>
        </p:txBody>
      </p:sp>
      <p:sp>
        <p:nvSpPr>
          <p:cNvPr id="3" name="Content Placeholder 2"/>
          <p:cNvSpPr>
            <a:spLocks noGrp="1"/>
          </p:cNvSpPr>
          <p:nvPr>
            <p:ph idx="1"/>
          </p:nvPr>
        </p:nvSpPr>
        <p:spPr>
          <a:xfrm>
            <a:off x="838199" y="1571625"/>
            <a:ext cx="7977189" cy="5286375"/>
          </a:xfrm>
        </p:spPr>
        <p:txBody>
          <a:bodyPr>
            <a:normAutofit fontScale="92500" lnSpcReduction="10000"/>
          </a:bodyPr>
          <a:lstStyle/>
          <a:p>
            <a:r>
              <a:rPr lang="pt-BR" dirty="0"/>
              <a:t>A figura mostra dois dos principais desafios encontrados pelo </a:t>
            </a:r>
            <a:r>
              <a:rPr lang="pt-BR" b="1" i="1" dirty="0" smtClean="0"/>
              <a:t>algoritmo </a:t>
            </a:r>
            <a:r>
              <a:rPr lang="pt-BR" b="1" i="1" dirty="0"/>
              <a:t>do </a:t>
            </a:r>
            <a:r>
              <a:rPr lang="pt-BR" b="1" i="1" dirty="0" smtClean="0"/>
              <a:t>gradiente </a:t>
            </a:r>
            <a:r>
              <a:rPr lang="pt-BR" b="1" i="1" dirty="0"/>
              <a:t>d</a:t>
            </a:r>
            <a:r>
              <a:rPr lang="pt-BR" b="1" i="1" dirty="0" smtClean="0"/>
              <a:t>escente</a:t>
            </a:r>
            <a:r>
              <a:rPr lang="pt-BR" dirty="0"/>
              <a:t>: </a:t>
            </a:r>
          </a:p>
          <a:p>
            <a:pPr lvl="1"/>
            <a:r>
              <a:rPr lang="pt-BR" dirty="0"/>
              <a:t>Se a inicialização aleatória dos pesos iniciar o algoritmo à esquerda, ele convergirá para um mínimo local, que não é tão bom quanto o mínimo global. </a:t>
            </a:r>
          </a:p>
          <a:p>
            <a:pPr lvl="1"/>
            <a:r>
              <a:rPr lang="pt-BR" dirty="0"/>
              <a:t>Se começar à direita, levará muito tempo para atravessar o platô </a:t>
            </a:r>
            <a:r>
              <a:rPr lang="pt-BR" dirty="0" smtClean="0"/>
              <a:t>(gradiente </a:t>
            </a:r>
            <a:r>
              <a:rPr lang="pt-BR" dirty="0"/>
              <a:t>próximo de zero pois a inclinação é próxima de 0 graus) e, se ele parar muito cedo, nunca alcançará o mínimo global.</a:t>
            </a:r>
          </a:p>
          <a:p>
            <a:r>
              <a:rPr lang="pt-BR" dirty="0"/>
              <a:t>Dado que o passo de aprendizagem seja grande o suficiente, como garantir que o mínimo encontrado é o global e não um mínimo local?</a:t>
            </a:r>
          </a:p>
          <a:p>
            <a:pPr lvl="1"/>
            <a:r>
              <a:rPr lang="pt-BR" dirty="0"/>
              <a:t>O que se faz é treinar o modelo várias vezes, sempre inicializando os pesos aleatoriamente, com a esperança de que em alguma dessas vezes ele inicialize mais próximo do mínimo global. </a:t>
            </a:r>
            <a:endParaRPr lang="nl-BE" dirty="0"/>
          </a:p>
        </p:txBody>
      </p:sp>
      <p:pic>
        <p:nvPicPr>
          <p:cNvPr id="6" name="Picture 5"/>
          <p:cNvPicPr>
            <a:picLocks noChangeAspect="1"/>
          </p:cNvPicPr>
          <p:nvPr/>
        </p:nvPicPr>
        <p:blipFill rotWithShape="1">
          <a:blip r:embed="rId3" cstate="print">
            <a:extLst>
              <a:ext uri="{28A0092B-C50C-407E-A947-70E740481C1C}">
                <a14:useLocalDpi xmlns:a14="http://schemas.microsoft.com/office/drawing/2010/main" val="0"/>
              </a:ext>
            </a:extLst>
          </a:blip>
          <a:srcRect t="1903" r="1119" b="4354"/>
          <a:stretch/>
        </p:blipFill>
        <p:spPr>
          <a:xfrm>
            <a:off x="8667063" y="2711450"/>
            <a:ext cx="3524937" cy="1974850"/>
          </a:xfrm>
          <a:prstGeom prst="rect">
            <a:avLst/>
          </a:prstGeom>
        </p:spPr>
      </p:pic>
    </p:spTree>
    <p:extLst>
      <p:ext uri="{BB962C8B-B14F-4D97-AF65-F5344CB8AC3E}">
        <p14:creationId xmlns:p14="http://schemas.microsoft.com/office/powerpoint/2010/main" val="294685484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14431</TotalTime>
  <Words>7650</Words>
  <Application>Microsoft Office PowerPoint</Application>
  <PresentationFormat>Widescreen</PresentationFormat>
  <Paragraphs>629</Paragraphs>
  <Slides>52</Slides>
  <Notes>31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52</vt:i4>
      </vt:variant>
    </vt:vector>
  </HeadingPairs>
  <TitlesOfParts>
    <vt:vector size="59" baseType="lpstr">
      <vt:lpstr>Arial</vt:lpstr>
      <vt:lpstr>Calibri</vt:lpstr>
      <vt:lpstr>Calibri Light</vt:lpstr>
      <vt:lpstr>Cambria Math</vt:lpstr>
      <vt:lpstr>Courier New</vt:lpstr>
      <vt:lpstr>Wingdings</vt:lpstr>
      <vt:lpstr>Office Theme</vt:lpstr>
      <vt:lpstr>T319 - Introdução ao Aprendizado de Máquina: Regressão Linear (Parte III)</vt:lpstr>
      <vt:lpstr>Recapitulando</vt:lpstr>
      <vt:lpstr>Escolha do Passo de Aprendizagem</vt:lpstr>
      <vt:lpstr>Escolha do Passo de Aprendizagem</vt:lpstr>
      <vt:lpstr>Escolha do Passo de Aprendizagem</vt:lpstr>
      <vt:lpstr>Como depurar o algoritmo do GD?</vt:lpstr>
      <vt:lpstr>Como depurar o algoritmo do GD?</vt:lpstr>
      <vt:lpstr>Escolha do Passo de Aprendizagem</vt:lpstr>
      <vt:lpstr>Desafios do Gradiente Descente</vt:lpstr>
      <vt:lpstr>Escolha do Passo de Aprendizagem</vt:lpstr>
      <vt:lpstr>Ajuste do passo de aprendizagem</vt:lpstr>
      <vt:lpstr>Ajuste do passo de aprendizagem</vt:lpstr>
      <vt:lpstr>Esquemas de variação de α</vt:lpstr>
      <vt:lpstr>Esquemas de variação de α</vt:lpstr>
      <vt:lpstr>Esquema de Ajuste de α: Momentum</vt:lpstr>
      <vt:lpstr>Esquema de Ajuste de α: Momentum</vt:lpstr>
      <vt:lpstr>Esquema de Ajuste de α: Momentum</vt:lpstr>
      <vt:lpstr>Implementação: GDE com Momentum</vt:lpstr>
      <vt:lpstr>PowerPoint Presentation</vt:lpstr>
      <vt:lpstr>Esquema de Ajuste de α: Redução programada da taxa de aprendizagem</vt:lpstr>
      <vt:lpstr>Esquema de Ajuste de α: Redução programada da taxa de aprendizagem</vt:lpstr>
      <vt:lpstr>Implementação: GDE com Esquema de Ajuste de α</vt:lpstr>
      <vt:lpstr>Implementação: Gradiente Descendente Estocástico com a biblioteca Scikit-Learn </vt:lpstr>
      <vt:lpstr>Escalonamento de Features</vt:lpstr>
      <vt:lpstr>Escalonamento de Features</vt:lpstr>
      <vt:lpstr>Escalonamento de Features</vt:lpstr>
      <vt:lpstr>Escalonamento de Features</vt:lpstr>
      <vt:lpstr>Escalonamento de Features</vt:lpstr>
      <vt:lpstr>Quando usar normalização e padronização?</vt:lpstr>
      <vt:lpstr>Escalonamento de Features</vt:lpstr>
      <vt:lpstr>Escalonamento de Features</vt:lpstr>
      <vt:lpstr>Escalonamento e a variação do vetor gradiente</vt:lpstr>
      <vt:lpstr>Escalonamento de Features com SciKit-Learn</vt:lpstr>
      <vt:lpstr>Tarefas</vt:lpstr>
      <vt:lpstr>PowerPoint Presentation</vt:lpstr>
      <vt:lpstr>PowerPoint Presentation</vt:lpstr>
      <vt:lpstr>FIGURAS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UGent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Felipe Augusto Pereira de Figueiredo (UGent-imec)</dc:creator>
  <cp:lastModifiedBy>Felipe Augusto Pereira de Figueiredo</cp:lastModifiedBy>
  <cp:revision>2008</cp:revision>
  <dcterms:created xsi:type="dcterms:W3CDTF">2020-02-17T11:18:32Z</dcterms:created>
  <dcterms:modified xsi:type="dcterms:W3CDTF">2021-03-17T17:00:25Z</dcterms:modified>
</cp:coreProperties>
</file>